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5" r:id="rId3"/>
    <p:sldId id="290" r:id="rId4"/>
    <p:sldId id="274" r:id="rId5"/>
    <p:sldId id="292" r:id="rId6"/>
    <p:sldId id="293" r:id="rId7"/>
    <p:sldId id="273" r:id="rId8"/>
    <p:sldId id="272" r:id="rId9"/>
    <p:sldId id="257" r:id="rId10"/>
    <p:sldId id="259" r:id="rId11"/>
    <p:sldId id="291" r:id="rId12"/>
    <p:sldId id="260" r:id="rId13"/>
    <p:sldId id="296" r:id="rId14"/>
    <p:sldId id="286" r:id="rId15"/>
    <p:sldId id="282" r:id="rId16"/>
    <p:sldId id="276" r:id="rId17"/>
    <p:sldId id="288" r:id="rId18"/>
    <p:sldId id="284" r:id="rId19"/>
    <p:sldId id="285" r:id="rId20"/>
    <p:sldId id="261" r:id="rId21"/>
    <p:sldId id="262" r:id="rId22"/>
    <p:sldId id="265" r:id="rId23"/>
    <p:sldId id="294" r:id="rId24"/>
    <p:sldId id="289" r:id="rId25"/>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62" autoAdjust="0"/>
  </p:normalViewPr>
  <p:slideViewPr>
    <p:cSldViewPr>
      <p:cViewPr>
        <p:scale>
          <a:sx n="55" d="100"/>
          <a:sy n="55" d="100"/>
        </p:scale>
        <p:origin x="-2202" y="90"/>
      </p:cViewPr>
      <p:guideLst>
        <p:guide orient="horz" pos="2880"/>
        <p:guide pos="2160"/>
      </p:guideLst>
    </p:cSldViewPr>
  </p:slideViewPr>
  <p:outlineViewPr>
    <p:cViewPr>
      <p:scale>
        <a:sx n="33" d="100"/>
        <a:sy n="33" d="100"/>
      </p:scale>
      <p:origin x="0" y="871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4E8B2-32FF-4061-9635-2212FDDC00BF}" type="datetimeFigureOut">
              <a:rPr lang="tr-TR" smtClean="0"/>
              <a:pPr/>
              <a:t>28.04.2021</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A4C86-8D13-4C18-901A-60DD0992654F}"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514350" y="2840568"/>
            <a:ext cx="5829300" cy="1960033"/>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pPr/>
              <a:t>28.04.2021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272059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pPr/>
              <a:t>28.04.2021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336658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3729037" y="488951"/>
            <a:ext cx="1157288" cy="104013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257175" y="488951"/>
            <a:ext cx="3357563" cy="10401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pPr/>
              <a:t>28.04.2021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1573283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342900" y="366184"/>
            <a:ext cx="6172200" cy="1524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342900" y="2133601"/>
            <a:ext cx="3028950" cy="603461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3486150" y="2133601"/>
            <a:ext cx="3028950" cy="603461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13 Veri Yer Tutucusu"/>
          <p:cNvSpPr>
            <a:spLocks noGrp="1"/>
          </p:cNvSpPr>
          <p:nvPr>
            <p:ph type="dt" sz="half" idx="10"/>
          </p:nvPr>
        </p:nvSpPr>
        <p:spPr/>
        <p:txBody>
          <a:bodyPr/>
          <a:lstStyle>
            <a:lvl1pPr>
              <a:defRPr/>
            </a:lvl1pPr>
          </a:lstStyle>
          <a:p>
            <a:pPr>
              <a:defRPr/>
            </a:pPr>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142287F4-13F2-4562-8BF1-E12F65CD690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pPr/>
              <a:t>28.04.2021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252884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2E8F538-ADA7-44AF-9A7F-149B5EDB7F9A}" type="datetimeFigureOut">
              <a:rPr lang="tr-TR" smtClean="0"/>
              <a:pPr/>
              <a:t>28.04.2021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253518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2E8F538-ADA7-44AF-9A7F-149B5EDB7F9A}" type="datetimeFigureOut">
              <a:rPr lang="tr-TR" smtClean="0"/>
              <a:pPr/>
              <a:t>28.04.2021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392306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42900" y="366184"/>
            <a:ext cx="6172200" cy="1524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2E8F538-ADA7-44AF-9A7F-149B5EDB7F9A}" type="datetimeFigureOut">
              <a:rPr lang="tr-TR" smtClean="0"/>
              <a:pPr/>
              <a:t>28.04.2021</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3792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2E8F538-ADA7-44AF-9A7F-149B5EDB7F9A}" type="datetimeFigureOut">
              <a:rPr lang="tr-TR" smtClean="0"/>
              <a:pPr/>
              <a:t>28.04.2021</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111580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2E8F538-ADA7-44AF-9A7F-149B5EDB7F9A}" type="datetimeFigureOut">
              <a:rPr lang="tr-TR" smtClean="0"/>
              <a:pPr/>
              <a:t>28.04.2021</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28111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342900" y="364067"/>
            <a:ext cx="2256235" cy="154940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2E8F538-ADA7-44AF-9A7F-149B5EDB7F9A}" type="datetimeFigureOut">
              <a:rPr lang="tr-TR" smtClean="0"/>
              <a:pPr/>
              <a:t>28.04.2021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142998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344216" y="6400800"/>
            <a:ext cx="4114800" cy="755651"/>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2E8F538-ADA7-44AF-9A7F-149B5EDB7F9A}" type="datetimeFigureOut">
              <a:rPr lang="tr-TR" smtClean="0"/>
              <a:pPr/>
              <a:t>28.04.2021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344286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2E8F538-ADA7-44AF-9A7F-149B5EDB7F9A}" type="datetimeFigureOut">
              <a:rPr lang="tr-TR" smtClean="0"/>
              <a:pPr/>
              <a:t>28.04.2021</a:t>
            </a:fld>
            <a:endParaRPr lang="tr-TR" dirty="0"/>
          </a:p>
        </p:txBody>
      </p:sp>
      <p:sp>
        <p:nvSpPr>
          <p:cNvPr id="5" name="Altbilgi Yer Tutucusu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70FC091-73DD-45CB-84BA-5FE2EC94961B}" type="slidenum">
              <a:rPr lang="tr-TR" smtClean="0"/>
              <a:pPr/>
              <a:t>‹#›</a:t>
            </a:fld>
            <a:endParaRPr lang="tr-TR" dirty="0"/>
          </a:p>
        </p:txBody>
      </p:sp>
    </p:spTree>
    <p:extLst>
      <p:ext uri="{BB962C8B-B14F-4D97-AF65-F5344CB8AC3E}">
        <p14:creationId xmlns:p14="http://schemas.microsoft.com/office/powerpoint/2010/main" xmlns="" val="922351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hyperlink" Target="http://blog.milliyet.com.tr/AramaBlog/?search=anne%20baba%20tutumlar%FD"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2932211"/>
            <a:ext cx="6858000" cy="4592117"/>
          </a:xfrm>
          <a:prstGeom prst="rect">
            <a:avLst/>
          </a:prstGeom>
          <a:ln>
            <a:noFill/>
          </a:ln>
          <a:effectLst>
            <a:softEdge rad="112500"/>
          </a:effectLst>
        </p:spPr>
      </p:pic>
      <p:sp>
        <p:nvSpPr>
          <p:cNvPr id="5" name="Metin kutusu 4"/>
          <p:cNvSpPr txBox="1"/>
          <p:nvPr/>
        </p:nvSpPr>
        <p:spPr>
          <a:xfrm>
            <a:off x="0" y="467544"/>
            <a:ext cx="6858000" cy="1323439"/>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pPr algn="ctr"/>
            <a:r>
              <a:rPr lang="tr-TR" sz="4000" b="1" dirty="0" smtClean="0"/>
              <a:t>ÖZDİSİPLİN GELİŞTİRME</a:t>
            </a:r>
          </a:p>
          <a:p>
            <a:pPr algn="ctr"/>
            <a:endParaRPr lang="tr-TR" sz="4000" b="1" dirty="0"/>
          </a:p>
        </p:txBody>
      </p:sp>
      <p:sp>
        <p:nvSpPr>
          <p:cNvPr id="6" name="5 Metin kutusu"/>
          <p:cNvSpPr txBox="1"/>
          <p:nvPr/>
        </p:nvSpPr>
        <p:spPr>
          <a:xfrm>
            <a:off x="836712" y="7452320"/>
            <a:ext cx="5616624" cy="1815882"/>
          </a:xfrm>
          <a:prstGeom prst="rect">
            <a:avLst/>
          </a:prstGeom>
          <a:noFill/>
        </p:spPr>
        <p:txBody>
          <a:bodyPr wrap="square" rtlCol="0">
            <a:spAutoFit/>
          </a:bodyPr>
          <a:lstStyle/>
          <a:p>
            <a:pPr algn="ctr"/>
            <a:r>
              <a:rPr lang="tr-TR" sz="2800" b="1" dirty="0" smtClean="0"/>
              <a:t>HAZIRLAYAN VE SUNAN:FATMA ÇELİKER</a:t>
            </a:r>
          </a:p>
          <a:p>
            <a:pPr algn="ctr"/>
            <a:r>
              <a:rPr lang="tr-TR" sz="2800" b="1" dirty="0" smtClean="0"/>
              <a:t>ALANYA ŞEHİT CENNET YİĞİT ANAOKULU</a:t>
            </a:r>
            <a:endParaRPr lang="tr-TR" sz="2800" b="1" dirty="0"/>
          </a:p>
        </p:txBody>
      </p:sp>
    </p:spTree>
    <p:extLst>
      <p:ext uri="{BB962C8B-B14F-4D97-AF65-F5344CB8AC3E}">
        <p14:creationId xmlns:p14="http://schemas.microsoft.com/office/powerpoint/2010/main" xmlns="" val="1502861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640" y="227128"/>
            <a:ext cx="6172200" cy="1944215"/>
          </a:xfrm>
        </p:spPr>
        <p:txBody>
          <a:bodyPr>
            <a:noAutofit/>
          </a:bodyPr>
          <a:lstStyle/>
          <a:p>
            <a:pPr marL="0" indent="0" algn="ctr">
              <a:buNone/>
            </a:pPr>
            <a:r>
              <a:rPr lang="tr-TR" sz="3600" b="1" u="sng" dirty="0" smtClean="0">
                <a:solidFill>
                  <a:srgbClr val="FF0000"/>
                </a:solidFill>
                <a:latin typeface="Chaparral Pro Light" pitchFamily="18" charset="-94"/>
              </a:rPr>
              <a:t>ÇOCUKTA DİSİPLİN </a:t>
            </a:r>
          </a:p>
          <a:p>
            <a:pPr marL="0" indent="0" algn="ctr">
              <a:buNone/>
            </a:pPr>
            <a:r>
              <a:rPr lang="tr-TR" sz="3600" b="1" u="sng" dirty="0" smtClean="0">
                <a:solidFill>
                  <a:srgbClr val="FF0000"/>
                </a:solidFill>
                <a:latin typeface="Chaparral Pro Light" pitchFamily="18" charset="-94"/>
              </a:rPr>
              <a:t>ve </a:t>
            </a:r>
          </a:p>
          <a:p>
            <a:pPr marL="0" indent="0" algn="ctr">
              <a:buNone/>
            </a:pPr>
            <a:r>
              <a:rPr lang="tr-TR" sz="3600" b="1" u="sng" dirty="0" smtClean="0">
                <a:solidFill>
                  <a:srgbClr val="FF0000"/>
                </a:solidFill>
                <a:latin typeface="Chaparral Pro Light" pitchFamily="18" charset="-94"/>
              </a:rPr>
              <a:t>SINIRLAR</a:t>
            </a:r>
            <a:endParaRPr lang="tr-TR" sz="3600" b="1" u="sng" dirty="0">
              <a:solidFill>
                <a:srgbClr val="FF0000"/>
              </a:solidFill>
              <a:latin typeface="Chaparral Pro Light" pitchFamily="18" charset="-94"/>
            </a:endParaRPr>
          </a:p>
        </p:txBody>
      </p:sp>
      <p:sp>
        <p:nvSpPr>
          <p:cNvPr id="2" name="Dikdörtgen 1"/>
          <p:cNvSpPr/>
          <p:nvPr/>
        </p:nvSpPr>
        <p:spPr>
          <a:xfrm>
            <a:off x="0" y="2171343"/>
            <a:ext cx="6858000" cy="4555093"/>
          </a:xfrm>
          <a:prstGeom prst="rect">
            <a:avLst/>
          </a:prstGeom>
        </p:spPr>
        <p:txBody>
          <a:bodyPr wrap="square">
            <a:spAutoFit/>
          </a:bodyPr>
          <a:lstStyle/>
          <a:p>
            <a:pPr>
              <a:lnSpc>
                <a:spcPct val="150000"/>
              </a:lnSpc>
            </a:pPr>
            <a:endParaRPr lang="tr-TR" sz="2000" dirty="0" smtClean="0"/>
          </a:p>
          <a:p>
            <a:pPr>
              <a:lnSpc>
                <a:spcPct val="150000"/>
              </a:lnSpc>
            </a:pPr>
            <a:r>
              <a:rPr lang="tr-TR" sz="2000" dirty="0" smtClean="0"/>
              <a:t>  *Disiplin </a:t>
            </a:r>
            <a:r>
              <a:rPr lang="tr-TR" sz="2000" dirty="0"/>
              <a:t>daha çok terbiye vermek için yaptıkları bir baskı olarak görür ve çoğunlukla “cezalandırma” ile eşanlamlı değerlendirilir. Fakat disiplin uygun verildiği takdirde davranışı yönlendirmeyi amaçlayan bir eğitimdir.</a:t>
            </a:r>
          </a:p>
          <a:p>
            <a:pPr>
              <a:lnSpc>
                <a:spcPct val="150000"/>
              </a:lnSpc>
            </a:pPr>
            <a:endParaRPr lang="tr-TR" sz="2000" dirty="0" smtClean="0"/>
          </a:p>
          <a:p>
            <a:pPr>
              <a:lnSpc>
                <a:spcPct val="150000"/>
              </a:lnSpc>
            </a:pPr>
            <a:r>
              <a:rPr lang="tr-TR" sz="2000" dirty="0" smtClean="0"/>
              <a:t>   *Disiplin </a:t>
            </a:r>
            <a:r>
              <a:rPr lang="tr-TR" sz="2000" dirty="0"/>
              <a:t>yalnızca, çocuğunuza yaramazlık yaptığı zaman uyguladığınız kurallar </a:t>
            </a:r>
            <a:r>
              <a:rPr lang="tr-TR" sz="2000" dirty="0" smtClean="0"/>
              <a:t>değil, aksine olumsuz bir davranış sergilemeden önce koyacağınız kurallar dizisidir.</a:t>
            </a:r>
            <a:endParaRPr lang="tr-TR" sz="2000" dirty="0"/>
          </a:p>
          <a:p>
            <a:endParaRPr lang="tr-TR" sz="2000" dirty="0" smtClean="0"/>
          </a:p>
        </p:txBody>
      </p:sp>
    </p:spTree>
    <p:extLst>
      <p:ext uri="{BB962C8B-B14F-4D97-AF65-F5344CB8AC3E}">
        <p14:creationId xmlns:p14="http://schemas.microsoft.com/office/powerpoint/2010/main" xmlns="" val="1147186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42900" y="755576"/>
            <a:ext cx="6172200" cy="5976663"/>
          </a:xfrm>
        </p:spPr>
        <p:txBody>
          <a:bodyPr>
            <a:normAutofit/>
          </a:bodyPr>
          <a:lstStyle/>
          <a:p>
            <a:r>
              <a:rPr lang="tr-TR" b="1" dirty="0" smtClean="0"/>
              <a:t>Çocuklara küçük yetişkinler gibi davranırsanız, kısa zamanda, hiç bitmeyen istekleriyle sizi yönetmeye kalkarlar. Bu nedenle onlara sınırlarını öğretmek gerekir. </a:t>
            </a:r>
          </a:p>
          <a:p>
            <a:pPr>
              <a:buNone/>
            </a:pPr>
            <a:r>
              <a:rPr lang="tr-TR" b="1" dirty="0" smtClean="0"/>
              <a:t>                                      JOHN PEARCE</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4869160" y="5508104"/>
            <a:ext cx="1762125" cy="32289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037" y="2339752"/>
            <a:ext cx="6849435" cy="3831818"/>
          </a:xfrm>
          <a:prstGeom prst="rect">
            <a:avLst/>
          </a:prstGeom>
          <a:noFill/>
        </p:spPr>
        <p:txBody>
          <a:bodyPr wrap="square" rtlCol="0">
            <a:spAutoFit/>
          </a:bodyPr>
          <a:lstStyle/>
          <a:p>
            <a:pPr>
              <a:lnSpc>
                <a:spcPct val="150000"/>
              </a:lnSpc>
            </a:pPr>
            <a:r>
              <a:rPr lang="tr-TR" dirty="0" smtClean="0"/>
              <a:t>       Disipline etmek ceza vermek demek değildir. Çocuk olumsuz bir davranış gösterdiğinde ceza yerine  geri bildirim verilmelidir. Çocuğa o davranışın sadece yanlış olduğunu söylemek yerine neden yanlış olduğu üzerine konuşulmalıdır. </a:t>
            </a:r>
          </a:p>
          <a:p>
            <a:pPr>
              <a:lnSpc>
                <a:spcPct val="150000"/>
              </a:lnSpc>
            </a:pPr>
            <a:r>
              <a:rPr lang="tr-TR" dirty="0"/>
              <a:t>	</a:t>
            </a:r>
            <a:r>
              <a:rPr lang="tr-TR" dirty="0" smtClean="0"/>
              <a:t>Disiplinin bir şartı da aile içinde  kurallarımızın olması gerekiyor. Bu kurallar aile içindeki bireylerin sınırlarını bilmesini sağlar. Bu sınırlar sayesinde herkes kendi görevini bilir ve rol karmaşanının önüne </a:t>
            </a:r>
            <a:r>
              <a:rPr lang="tr-TR" dirty="0" err="1" smtClean="0"/>
              <a:t>geçilir.Koyduğumuz</a:t>
            </a:r>
            <a:r>
              <a:rPr lang="tr-TR" dirty="0" smtClean="0"/>
              <a:t> kurallar da uygulanabilir ve yaş gruplarına uygun olması gerekiyor.</a:t>
            </a:r>
            <a:endParaRPr lang="tr-TR" sz="2400" b="1" dirty="0"/>
          </a:p>
        </p:txBody>
      </p:sp>
      <p:sp>
        <p:nvSpPr>
          <p:cNvPr id="3" name="2 Metin kutusu"/>
          <p:cNvSpPr txBox="1"/>
          <p:nvPr/>
        </p:nvSpPr>
        <p:spPr>
          <a:xfrm>
            <a:off x="836712" y="467544"/>
            <a:ext cx="4896544" cy="1077218"/>
          </a:xfrm>
          <a:prstGeom prst="rect">
            <a:avLst/>
          </a:prstGeom>
          <a:noFill/>
        </p:spPr>
        <p:txBody>
          <a:bodyPr wrap="square" rtlCol="0">
            <a:spAutoFit/>
          </a:bodyPr>
          <a:lstStyle/>
          <a:p>
            <a:pPr algn="ctr"/>
            <a:r>
              <a:rPr lang="tr-TR" sz="3200" dirty="0" smtClean="0"/>
              <a:t>DİSİPLİNE  ETMEK CEZA VERMEK MİDİR?</a:t>
            </a:r>
            <a:endParaRPr lang="tr-TR" sz="3200" dirty="0"/>
          </a:p>
        </p:txBody>
      </p:sp>
    </p:spTree>
    <p:extLst>
      <p:ext uri="{BB962C8B-B14F-4D97-AF65-F5344CB8AC3E}">
        <p14:creationId xmlns:p14="http://schemas.microsoft.com/office/powerpoint/2010/main" xmlns="" val="1866788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Etkili disiplinin temel dayanakları</a:t>
            </a:r>
            <a:endParaRPr lang="tr-TR" dirty="0"/>
          </a:p>
        </p:txBody>
      </p:sp>
      <p:sp>
        <p:nvSpPr>
          <p:cNvPr id="3" name="2 İçerik Yer Tutucusu"/>
          <p:cNvSpPr>
            <a:spLocks noGrp="1"/>
          </p:cNvSpPr>
          <p:nvPr>
            <p:ph idx="1"/>
          </p:nvPr>
        </p:nvSpPr>
        <p:spPr/>
        <p:txBody>
          <a:bodyPr/>
          <a:lstStyle/>
          <a:p>
            <a:pPr>
              <a:buNone/>
            </a:pPr>
            <a:endParaRPr lang="tr-TR" dirty="0"/>
          </a:p>
        </p:txBody>
      </p:sp>
      <p:sp>
        <p:nvSpPr>
          <p:cNvPr id="4" name="3 Dikdörtgen"/>
          <p:cNvSpPr/>
          <p:nvPr/>
        </p:nvSpPr>
        <p:spPr>
          <a:xfrm>
            <a:off x="764704" y="2051720"/>
            <a:ext cx="4378796" cy="5509200"/>
          </a:xfrm>
          <a:prstGeom prst="rect">
            <a:avLst/>
          </a:prstGeom>
        </p:spPr>
        <p:txBody>
          <a:bodyPr wrap="square">
            <a:spAutoFit/>
          </a:bodyPr>
          <a:lstStyle/>
          <a:p>
            <a:r>
              <a:rPr lang="tr-TR" sz="3200" dirty="0" smtClean="0"/>
              <a:t/>
            </a:r>
            <a:br>
              <a:rPr lang="tr-TR" sz="3200" dirty="0" smtClean="0"/>
            </a:br>
            <a:r>
              <a:rPr lang="tr-TR" sz="3200" u="sng" dirty="0" smtClean="0"/>
              <a:t>Koşulsuz kabul</a:t>
            </a:r>
            <a:r>
              <a:rPr lang="tr-TR" sz="3200" dirty="0" smtClean="0"/>
              <a:t>:“Seni bir birey olarak kabul ediyorum’’</a:t>
            </a:r>
          </a:p>
          <a:p>
            <a:r>
              <a:rPr lang="tr-TR" sz="3200" u="sng" dirty="0" smtClean="0"/>
              <a:t>Koşulsuz sevgi</a:t>
            </a:r>
            <a:r>
              <a:rPr lang="tr-TR" sz="3200" dirty="0" smtClean="0"/>
              <a:t>:“Senden asla vazgeçmem”</a:t>
            </a:r>
          </a:p>
          <a:p>
            <a:r>
              <a:rPr lang="tr-TR" sz="3200" u="sng" dirty="0" smtClean="0"/>
              <a:t>Duyarlı olma</a:t>
            </a:r>
            <a:r>
              <a:rPr lang="tr-TR" sz="3200" dirty="0" smtClean="0"/>
              <a:t>:“Senin dünyanı anlamaya çalışıyorum’’</a:t>
            </a:r>
          </a:p>
          <a:p>
            <a:r>
              <a:rPr lang="tr-TR" sz="3200" u="sng" dirty="0" smtClean="0"/>
              <a:t>Takdir ve teşvik</a:t>
            </a:r>
            <a:r>
              <a:rPr lang="tr-TR" sz="3200" dirty="0" smtClean="0"/>
              <a:t>:“Sana güveniyorum”</a:t>
            </a:r>
            <a:endParaRPr lang="tr-T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8119" y="1"/>
            <a:ext cx="6172200" cy="1403351"/>
          </a:xfrm>
        </p:spPr>
        <p:txBody>
          <a:bodyPr/>
          <a:lstStyle/>
          <a:p>
            <a:pPr algn="ctr" eaLnBrk="1" hangingPunct="1"/>
            <a:r>
              <a:rPr lang="tr-TR" sz="2400" b="1" smtClean="0">
                <a:solidFill>
                  <a:srgbClr val="FF00FF"/>
                </a:solidFill>
              </a:rPr>
              <a:t>DİSİPLİN KAZANDIRMADA AİLELERİN UYGULADIĞI OLUMSUZ DİSİPLİN ŞEKİLLERİ</a:t>
            </a:r>
          </a:p>
        </p:txBody>
      </p:sp>
      <p:sp>
        <p:nvSpPr>
          <p:cNvPr id="27651" name="Rectangle 3"/>
          <p:cNvSpPr>
            <a:spLocks noGrp="1" noChangeArrowheads="1"/>
          </p:cNvSpPr>
          <p:nvPr>
            <p:ph type="body" sz="half" idx="1"/>
          </p:nvPr>
        </p:nvSpPr>
        <p:spPr>
          <a:xfrm>
            <a:off x="134541" y="2844800"/>
            <a:ext cx="5994797" cy="5664200"/>
          </a:xfrm>
        </p:spPr>
        <p:txBody>
          <a:bodyPr/>
          <a:lstStyle/>
          <a:p>
            <a:pPr eaLnBrk="1" hangingPunct="1">
              <a:lnSpc>
                <a:spcPct val="80000"/>
              </a:lnSpc>
            </a:pPr>
            <a:endParaRPr lang="tr-TR" sz="3600" smtClean="0"/>
          </a:p>
          <a:p>
            <a:pPr eaLnBrk="1" hangingPunct="1">
              <a:lnSpc>
                <a:spcPct val="80000"/>
              </a:lnSpc>
              <a:buFontTx/>
              <a:buNone/>
            </a:pPr>
            <a:r>
              <a:rPr lang="tr-TR" sz="3600" b="1" smtClean="0">
                <a:solidFill>
                  <a:srgbClr val="0000FF"/>
                </a:solidFill>
              </a:rPr>
              <a:t>1- Fiziksel disiplin: </a:t>
            </a:r>
          </a:p>
          <a:p>
            <a:pPr eaLnBrk="1" hangingPunct="1">
              <a:lnSpc>
                <a:spcPct val="80000"/>
              </a:lnSpc>
              <a:buFontTx/>
              <a:buNone/>
            </a:pPr>
            <a:r>
              <a:rPr lang="tr-TR" sz="1800" i="1" smtClean="0">
                <a:latin typeface="Times New Roman" pitchFamily="18" charset="0"/>
              </a:rPr>
              <a:t>Dayak yiyen çocuğun vicdan ve ahlak gelişimi zayıf olur. Yaramazlık yaptığında dayak yiyen çocuk, yaptığının karşılığını ödemiş duygusunu hisseder. Problemlerini saldırganlıkla çözümlemeyi öğrenir.</a:t>
            </a:r>
          </a:p>
          <a:p>
            <a:pPr eaLnBrk="1" hangingPunct="1">
              <a:lnSpc>
                <a:spcPct val="80000"/>
              </a:lnSpc>
            </a:pPr>
            <a:endParaRPr lang="tr-TR" sz="1800" i="1" smtClean="0">
              <a:latin typeface="Times New Roman" pitchFamily="18" charset="0"/>
            </a:endParaRPr>
          </a:p>
          <a:p>
            <a:pPr eaLnBrk="1" hangingPunct="1">
              <a:lnSpc>
                <a:spcPct val="80000"/>
              </a:lnSpc>
              <a:buFontTx/>
              <a:buNone/>
            </a:pPr>
            <a:r>
              <a:rPr lang="tr-TR" sz="3600" b="1" smtClean="0">
                <a:solidFill>
                  <a:srgbClr val="0000FF"/>
                </a:solidFill>
              </a:rPr>
              <a:t>2- Çocuğu sözle hor görmek: </a:t>
            </a:r>
            <a:r>
              <a:rPr lang="tr-TR" sz="1800" i="1" smtClean="0">
                <a:latin typeface="Times New Roman" pitchFamily="18" charset="0"/>
              </a:rPr>
              <a:t>korkutma, tehdit, alay etme, küçümseme, bağırma, beddua…. (Ellerin taş olur. Beceriksiz, şişko, tembel,aptal, pis sersem) Çocuk kendini değersiz hisseder.</a:t>
            </a:r>
          </a:p>
          <a:p>
            <a:pPr eaLnBrk="1" hangingPunct="1">
              <a:lnSpc>
                <a:spcPct val="80000"/>
              </a:lnSpc>
            </a:pPr>
            <a:endParaRPr lang="tr-TR" sz="1800" i="1" smtClean="0">
              <a:latin typeface="Times New Roman" pitchFamily="18" charset="0"/>
            </a:endParaRPr>
          </a:p>
          <a:p>
            <a:pPr eaLnBrk="1" hangingPunct="1">
              <a:lnSpc>
                <a:spcPct val="80000"/>
              </a:lnSpc>
              <a:buFontTx/>
              <a:buNone/>
            </a:pPr>
            <a:r>
              <a:rPr lang="tr-TR" sz="3600" b="1" smtClean="0">
                <a:solidFill>
                  <a:srgbClr val="0000FF"/>
                </a:solidFill>
              </a:rPr>
              <a:t>3- Sevgiyi esirgemek: </a:t>
            </a:r>
            <a:r>
              <a:rPr lang="tr-TR" sz="1800" i="1" smtClean="0">
                <a:latin typeface="Times New Roman" pitchFamily="18" charset="0"/>
              </a:rPr>
              <a:t>Dayaktaki gibi aynı sonuçları verir. Çocuk kabul edilmek için çırpınır durur veya isyankar olur.</a:t>
            </a:r>
          </a:p>
        </p:txBody>
      </p:sp>
      <p:pic>
        <p:nvPicPr>
          <p:cNvPr id="27652" name="Picture 5" descr="C:\Users\sml2\Desktop\images (1).jpg"/>
          <p:cNvPicPr>
            <a:picLocks noGrp="1" noChangeAspect="1" noChangeArrowheads="1"/>
          </p:cNvPicPr>
          <p:nvPr>
            <p:ph sz="half" idx="2"/>
          </p:nvPr>
        </p:nvPicPr>
        <p:blipFill>
          <a:blip r:embed="rId2" cstate="print"/>
          <a:srcRect/>
          <a:stretch>
            <a:fillRect/>
          </a:stretch>
        </p:blipFill>
        <p:spPr>
          <a:xfrm>
            <a:off x="5103019" y="1739901"/>
            <a:ext cx="1085850" cy="1968500"/>
          </a:xfrm>
          <a:noFill/>
        </p:spPr>
      </p:pic>
      <p:pic>
        <p:nvPicPr>
          <p:cNvPr id="27653" name="Picture 6" descr="C:\Users\sml2\Desktop\images (2).jpg"/>
          <p:cNvPicPr>
            <a:picLocks noChangeAspect="1" noChangeArrowheads="1"/>
          </p:cNvPicPr>
          <p:nvPr/>
        </p:nvPicPr>
        <p:blipFill>
          <a:blip r:embed="rId3" cstate="print"/>
          <a:srcRect/>
          <a:stretch>
            <a:fillRect/>
          </a:stretch>
        </p:blipFill>
        <p:spPr bwMode="auto">
          <a:xfrm>
            <a:off x="2619376" y="1739900"/>
            <a:ext cx="1241822" cy="1727200"/>
          </a:xfrm>
          <a:prstGeom prst="rect">
            <a:avLst/>
          </a:prstGeom>
          <a:noFill/>
          <a:ln w="9525">
            <a:noFill/>
            <a:miter lim="800000"/>
            <a:headEnd/>
            <a:tailEnd/>
          </a:ln>
        </p:spPr>
      </p:pic>
      <p:pic>
        <p:nvPicPr>
          <p:cNvPr id="27654" name="Picture 7" descr="C:\Users\sml2\Desktop\images (3).jpg"/>
          <p:cNvPicPr>
            <a:picLocks noChangeAspect="1" noChangeArrowheads="1"/>
          </p:cNvPicPr>
          <p:nvPr/>
        </p:nvPicPr>
        <p:blipFill>
          <a:blip r:embed="rId4" cstate="print"/>
          <a:srcRect/>
          <a:stretch>
            <a:fillRect/>
          </a:stretch>
        </p:blipFill>
        <p:spPr bwMode="auto">
          <a:xfrm>
            <a:off x="80963" y="1788584"/>
            <a:ext cx="1497806" cy="163194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p:txBody>
          <a:bodyPr/>
          <a:lstStyle/>
          <a:p>
            <a:pPr eaLnBrk="1" hangingPunct="1"/>
            <a:endParaRPr lang="tr-TR" smtClean="0"/>
          </a:p>
        </p:txBody>
      </p:sp>
      <p:sp>
        <p:nvSpPr>
          <p:cNvPr id="38915" name="2 İçerik Yer Tutucusu"/>
          <p:cNvSpPr>
            <a:spLocks noGrp="1"/>
          </p:cNvSpPr>
          <p:nvPr>
            <p:ph sz="quarter" idx="1"/>
          </p:nvPr>
        </p:nvSpPr>
        <p:spPr>
          <a:xfrm>
            <a:off x="296466" y="2133601"/>
            <a:ext cx="6318647" cy="6034617"/>
          </a:xfrm>
        </p:spPr>
        <p:txBody>
          <a:bodyPr/>
          <a:lstStyle/>
          <a:p>
            <a:pPr eaLnBrk="1" hangingPunct="1"/>
            <a:endParaRPr lang="tr-TR" smtClean="0"/>
          </a:p>
          <a:p>
            <a:pPr eaLnBrk="1" hangingPunct="1"/>
            <a:r>
              <a:rPr lang="tr-TR" sz="3600" b="1" smtClean="0"/>
              <a:t>Çocuk aslında ‘’yapma’’ dediğiniz şeyi yaparken veya koyduğunuz kuralı çiğnerken niyeti sizi kızdırmak değil , bunların sizin için ne kadar önemli olduğunu  ve taviz verip vermeyeceğinizi test etmektir</a:t>
            </a:r>
            <a:r>
              <a:rPr lang="tr-TR" sz="3600"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23528"/>
            <a:ext cx="6858000" cy="6552728"/>
          </a:xfrm>
        </p:spPr>
        <p:txBody>
          <a:bodyPr>
            <a:normAutofit lnSpcReduction="10000"/>
          </a:bodyPr>
          <a:lstStyle/>
          <a:p>
            <a:pPr marL="0" indent="0">
              <a:buNone/>
            </a:pPr>
            <a:r>
              <a:rPr lang="tr-TR" sz="4400" b="1" u="sng" dirty="0">
                <a:solidFill>
                  <a:srgbClr val="FFC000"/>
                </a:solidFill>
              </a:rPr>
              <a:t>Bazı disiplin </a:t>
            </a:r>
            <a:r>
              <a:rPr lang="tr-TR" sz="4400" b="1" u="sng" dirty="0" smtClean="0">
                <a:solidFill>
                  <a:srgbClr val="FFC000"/>
                </a:solidFill>
              </a:rPr>
              <a:t>teknikleri:</a:t>
            </a:r>
            <a:endParaRPr lang="tr-TR" sz="4400" b="1" u="sng" dirty="0">
              <a:solidFill>
                <a:srgbClr val="FFC000"/>
              </a:solidFill>
            </a:endParaRPr>
          </a:p>
          <a:p>
            <a:pPr marL="0" indent="0">
              <a:buNone/>
            </a:pPr>
            <a:endParaRPr lang="tr-TR" sz="2000" dirty="0" smtClean="0"/>
          </a:p>
          <a:p>
            <a:pPr marL="0" indent="0">
              <a:buNone/>
            </a:pPr>
            <a:r>
              <a:rPr lang="tr-TR" sz="2000" dirty="0" smtClean="0"/>
              <a:t>*</a:t>
            </a:r>
            <a:r>
              <a:rPr lang="tr-TR" sz="2800" dirty="0"/>
              <a:t>Çocuklarınıza iyi örnek olun.</a:t>
            </a:r>
          </a:p>
          <a:p>
            <a:pPr marL="0" indent="0">
              <a:buNone/>
            </a:pPr>
            <a:r>
              <a:rPr lang="tr-TR" sz="2800" dirty="0"/>
              <a:t>*Çocuklarınızın iyi davranışlarını ödüllendirin.</a:t>
            </a:r>
          </a:p>
          <a:p>
            <a:pPr marL="0" indent="0">
              <a:buNone/>
            </a:pPr>
            <a:r>
              <a:rPr lang="tr-TR" sz="2800" dirty="0"/>
              <a:t>*Sorunun mühim olup olmadığını, kalıcı olup olmadığını tespit edin.</a:t>
            </a:r>
          </a:p>
          <a:p>
            <a:pPr marL="0" indent="0">
              <a:buNone/>
            </a:pPr>
            <a:r>
              <a:rPr lang="tr-TR" sz="2800" dirty="0"/>
              <a:t>*Çok konuşarak talimatlar yağdırmayın. </a:t>
            </a:r>
          </a:p>
          <a:p>
            <a:pPr marL="0" indent="0">
              <a:buNone/>
            </a:pPr>
            <a:r>
              <a:rPr lang="tr-TR" sz="2800" dirty="0"/>
              <a:t>*Bırakın çocuklarınız hataların neticeleri ile yüz yüze kalsınlar.</a:t>
            </a:r>
          </a:p>
          <a:p>
            <a:pPr marL="0" indent="0">
              <a:buNone/>
            </a:pPr>
            <a:r>
              <a:rPr lang="tr-TR" sz="2800" dirty="0"/>
              <a:t>*Yaptıkları ya da yapmadıklarının (ödev yapmama, okula kitap getirmeme vb.) neticelerine katlansınlar.</a:t>
            </a:r>
          </a:p>
          <a:p>
            <a:pPr marL="0" indent="0">
              <a:buNone/>
            </a:pPr>
            <a:r>
              <a:rPr lang="tr-TR" sz="2800" dirty="0"/>
              <a:t>*Çocuklarınızın yanlış davranışlarının sorumluluklarını almalarını sağlayın.</a:t>
            </a:r>
          </a:p>
        </p:txBody>
      </p:sp>
    </p:spTree>
    <p:extLst>
      <p:ext uri="{BB962C8B-B14F-4D97-AF65-F5344CB8AC3E}">
        <p14:creationId xmlns:p14="http://schemas.microsoft.com/office/powerpoint/2010/main" xmlns="" val="3944611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ltbilgi Yer Tutucusu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smtClean="0"/>
              <a:t>M.E.B.</a:t>
            </a:r>
          </a:p>
        </p:txBody>
      </p:sp>
      <p:sp>
        <p:nvSpPr>
          <p:cNvPr id="30723" name="Rectangle 3"/>
          <p:cNvSpPr>
            <a:spLocks noGrp="1" noChangeArrowheads="1"/>
          </p:cNvSpPr>
          <p:nvPr>
            <p:ph sz="quarter" idx="1"/>
          </p:nvPr>
        </p:nvSpPr>
        <p:spPr>
          <a:xfrm>
            <a:off x="728663" y="922868"/>
            <a:ext cx="6265069" cy="7776633"/>
          </a:xfrm>
        </p:spPr>
        <p:txBody>
          <a:bodyPr/>
          <a:lstStyle/>
          <a:p>
            <a:pPr algn="ctr" eaLnBrk="1" hangingPunct="1">
              <a:buFontTx/>
              <a:buNone/>
            </a:pPr>
            <a:r>
              <a:rPr lang="tr-TR" b="1" dirty="0" smtClean="0">
                <a:latin typeface="Times New Roman" pitchFamily="18" charset="0"/>
              </a:rPr>
              <a:t>	</a:t>
            </a:r>
            <a:r>
              <a:rPr lang="tr-TR" b="1" u="sng" dirty="0" smtClean="0">
                <a:latin typeface="Times New Roman" pitchFamily="18" charset="0"/>
              </a:rPr>
              <a:t>Olumsuz davranışları cezasız ortadan kaldırabilmek için </a:t>
            </a:r>
          </a:p>
          <a:p>
            <a:pPr eaLnBrk="1" hangingPunct="1">
              <a:buFontTx/>
              <a:buNone/>
            </a:pPr>
            <a:endParaRPr lang="tr-TR" b="1" dirty="0" smtClean="0">
              <a:solidFill>
                <a:srgbClr val="FF0000"/>
              </a:solidFill>
              <a:latin typeface="Times New Roman" pitchFamily="18" charset="0"/>
            </a:endParaRPr>
          </a:p>
          <a:p>
            <a:pPr eaLnBrk="1" hangingPunct="1">
              <a:buFontTx/>
              <a:buNone/>
            </a:pPr>
            <a:r>
              <a:rPr lang="tr-TR" b="1" dirty="0" smtClean="0">
                <a:solidFill>
                  <a:srgbClr val="FF0000"/>
                </a:solidFill>
                <a:latin typeface="Times New Roman" pitchFamily="18" charset="0"/>
              </a:rPr>
              <a:t>**istenilen davranışı ona açık dille anlatmak</a:t>
            </a:r>
          </a:p>
          <a:p>
            <a:pPr eaLnBrk="1" hangingPunct="1">
              <a:buFontTx/>
              <a:buNone/>
            </a:pPr>
            <a:r>
              <a:rPr lang="tr-TR" b="1" dirty="0" smtClean="0">
                <a:latin typeface="Times New Roman" pitchFamily="18" charset="0"/>
              </a:rPr>
              <a:t>**</a:t>
            </a:r>
            <a:r>
              <a:rPr lang="tr-TR" b="1" dirty="0" smtClean="0">
                <a:solidFill>
                  <a:srgbClr val="0070C0"/>
                </a:solidFill>
                <a:latin typeface="Times New Roman" pitchFamily="18" charset="0"/>
              </a:rPr>
              <a:t>alışkanlıklar kazandırırken başlangıçta birlikte yapmak, </a:t>
            </a:r>
          </a:p>
          <a:p>
            <a:pPr eaLnBrk="1" hangingPunct="1">
              <a:buFontTx/>
              <a:buNone/>
            </a:pPr>
            <a:r>
              <a:rPr lang="tr-TR" b="1" dirty="0" smtClean="0">
                <a:latin typeface="Times New Roman" pitchFamily="18" charset="0"/>
              </a:rPr>
              <a:t>**</a:t>
            </a:r>
            <a:r>
              <a:rPr lang="tr-TR" b="1" dirty="0" smtClean="0">
                <a:solidFill>
                  <a:srgbClr val="C00000"/>
                </a:solidFill>
                <a:latin typeface="Times New Roman" pitchFamily="18" charset="0"/>
              </a:rPr>
              <a:t>bazen istenilmeyen davranışları görmezden gelmek yararlı olacaktır.</a:t>
            </a:r>
          </a:p>
          <a:p>
            <a:pPr eaLnBrk="1" hangingPunct="1"/>
            <a:endParaRPr lang="tr-TR" b="1" dirty="0" smtClean="0">
              <a:solidFill>
                <a:srgbClr val="C00000"/>
              </a:solidFill>
              <a:latin typeface="Times New Roman" pitchFamily="18" charset="0"/>
            </a:endParaRPr>
          </a:p>
        </p:txBody>
      </p:sp>
    </p:spTree>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sz="quarter" idx="1"/>
          </p:nvPr>
        </p:nvSpPr>
        <p:spPr>
          <a:xfrm>
            <a:off x="342900" y="347133"/>
            <a:ext cx="6515100" cy="8796867"/>
          </a:xfrm>
        </p:spPr>
        <p:txBody>
          <a:bodyPr/>
          <a:lstStyle/>
          <a:p>
            <a:pPr eaLnBrk="1" hangingPunct="1">
              <a:buFont typeface="Wingdings" pitchFamily="2" charset="2"/>
              <a:buNone/>
            </a:pPr>
            <a:r>
              <a:rPr lang="tr-TR" sz="3600" b="1" u="sng" dirty="0" smtClean="0">
                <a:solidFill>
                  <a:srgbClr val="C00000"/>
                </a:solidFill>
              </a:rPr>
              <a:t>“Hayır” demeden önce düşünün:</a:t>
            </a:r>
            <a:r>
              <a:rPr lang="tr-TR" sz="3600" b="1" dirty="0" smtClean="0">
                <a:solidFill>
                  <a:srgbClr val="C00000"/>
                </a:solidFill>
              </a:rPr>
              <a:t> </a:t>
            </a:r>
          </a:p>
          <a:p>
            <a:pPr eaLnBrk="1" hangingPunct="1"/>
            <a:r>
              <a:rPr lang="tr-TR" sz="3600" b="1" dirty="0" smtClean="0"/>
              <a:t>Bir davranışa gerçekten engel olmak ya da bir hareketi yasaklamak istediğinizde bir kez daha düşünerek bu sözcüğü kullanın ve hayır dedikten sonra geri dönmeyin. Çünkü bu sözcük çocuk ile aranızda en fazla çatışma yaratan sözcüktür.  </a:t>
            </a:r>
            <a:r>
              <a:rPr lang="tr-TR" sz="3600" b="1" u="sng" dirty="0" smtClean="0"/>
              <a:t>Sadece çocuğun </a:t>
            </a:r>
            <a:r>
              <a:rPr lang="tr-TR" sz="3600" b="1" u="sng" dirty="0" smtClean="0">
                <a:solidFill>
                  <a:srgbClr val="FF0000"/>
                </a:solidFill>
              </a:rPr>
              <a:t>güvenliği </a:t>
            </a:r>
            <a:r>
              <a:rPr lang="tr-TR" sz="3600" b="1" u="sng" dirty="0" smtClean="0"/>
              <a:t>ile ilgili konularda katı olmakta yarar vardır.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sz="quarter" idx="1"/>
          </p:nvPr>
        </p:nvSpPr>
        <p:spPr>
          <a:xfrm>
            <a:off x="342900" y="444500"/>
            <a:ext cx="6172200" cy="8255000"/>
          </a:xfrm>
        </p:spPr>
        <p:txBody>
          <a:bodyPr/>
          <a:lstStyle/>
          <a:p>
            <a:pPr eaLnBrk="1" hangingPunct="1">
              <a:lnSpc>
                <a:spcPct val="90000"/>
              </a:lnSpc>
              <a:buFont typeface="Wingdings" pitchFamily="2" charset="2"/>
              <a:buNone/>
            </a:pPr>
            <a:r>
              <a:rPr lang="tr-TR" sz="3600" b="1" u="sng" smtClean="0">
                <a:solidFill>
                  <a:srgbClr val="C00000"/>
                </a:solidFill>
              </a:rPr>
              <a:t>Açıklama yapın:</a:t>
            </a:r>
            <a:r>
              <a:rPr lang="tr-TR" sz="3600" b="1" smtClean="0">
                <a:solidFill>
                  <a:srgbClr val="C00000"/>
                </a:solidFill>
              </a:rPr>
              <a:t> </a:t>
            </a:r>
          </a:p>
          <a:p>
            <a:pPr eaLnBrk="1" hangingPunct="1">
              <a:lnSpc>
                <a:spcPct val="90000"/>
              </a:lnSpc>
            </a:pPr>
            <a:r>
              <a:rPr lang="tr-TR" sz="3600" b="1" smtClean="0"/>
              <a:t>Yapmasını istediğiniz bir davranışın nedeni için çocuğa “çünkü ben öyle istiyorum” derseniz, çocuk bu açıklamadan hiç bir şey öğrenmeyecektir. Oysa “Makası yerine koymalısın. Eğer koymazsan sivri olduğu için batabilir.”  Açıklaması o yaşlardaki çocuklara nasıl davranması gerektiğini  anlatan bir açıklamadır.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04664" y="143000"/>
            <a:ext cx="6172200" cy="9001000"/>
          </a:xfrm>
        </p:spPr>
        <p:txBody>
          <a:bodyPr>
            <a:normAutofit fontScale="32500" lnSpcReduction="20000"/>
          </a:bodyPr>
          <a:lstStyle/>
          <a:p>
            <a:endParaRPr lang="tr-TR" b="1" dirty="0" smtClean="0"/>
          </a:p>
          <a:p>
            <a:r>
              <a:rPr lang="tr-TR" sz="4500" dirty="0" smtClean="0"/>
              <a:t>1960 yıllarında Stanford Üniversitesi tarafından yapılan bilimsel bir çalışmada 4 yaşındaki çocuklara bir araştırmacı tarafından lokum benzeri şekerler (</a:t>
            </a:r>
            <a:r>
              <a:rPr lang="tr-TR" sz="4500" dirty="0" err="1" smtClean="0"/>
              <a:t>marshmallow</a:t>
            </a:r>
            <a:r>
              <a:rPr lang="tr-TR" sz="4500" dirty="0" smtClean="0"/>
              <a:t>) sunulmuş, ancak bir süre beklerlerse -sadece bekleyebilen çocuklara- bu şekerlerden iki tane verileceği söylenmiştir. Çalışmanın sonucu 15-20 dakika kadar bekleyebilen çocukların öz disiplin yetkinlik ve becerilerinin yüksek olduğunu gösterecektir. Bu çalışmaya katılan çocukların ancak 1/3 ü bekleyebilmiş ve ikinci şekeri almaya hak kazanabilmişlerdir. </a:t>
            </a:r>
          </a:p>
          <a:p>
            <a:r>
              <a:rPr lang="tr-TR" sz="4500" dirty="0" smtClean="0"/>
              <a:t>Çalışmanın ikinci aşamasında her iki grupta yer alan çocuklar liseden mezun olduklarında tekrar izlenmiş ve ortaya önemli farkların çıktığı görülmüştür. Sonuçlara göre, bekleyen çocukların daha olumlu, iç motivasyonu daha yüksek, daha amaca yönelik ve kararlı davranışlar sergiledikleri saptanırken, beklemeyenlerin sorunlu, inatçı, kararsız, özgüveni zayıf, güven vermeyen kişiler oldukları ve halen hazzı erteleme becerisini geliştiremedikleri saptanmıştır. Beklemeyen çocuklar ayrıca Amerikada ÖSS benzeri olarak uygulanan SAT sınavlarında önemli bir farkla daha az başarılı olmuşlar, evlilik, meslek seçimi, gelir düzeyi ve sağlık gibi hayati önem taşıyan konularda başarısız olmaya devam etmişlerdir.İ</a:t>
            </a:r>
          </a:p>
          <a:p>
            <a:r>
              <a:rPr lang="tr-TR" sz="4500" dirty="0" err="1" smtClean="0"/>
              <a:t>nsanları</a:t>
            </a:r>
            <a:r>
              <a:rPr lang="tr-TR" sz="4500" dirty="0" smtClean="0"/>
              <a:t> birbirlerinden farklı kılan en önemli özellik, yani -bazıları sıradanlık batağına saplanırken, diğerlerinin koyduğu her hedefe ulaşmasını sağlayan anahtar- yetenek,okulda verilen eğitim, ya da salt zeka değil, öz disiplindir. Öz disiplinle her şey mümkündür. Eğer öz disiplin yoksa en basit hedef bile imkansız bir hayal gibi görünür.</a:t>
            </a:r>
          </a:p>
          <a:p>
            <a:r>
              <a:rPr lang="tr-TR" sz="4500" dirty="0" smtClean="0"/>
              <a:t>Theodore ROOSEVELT</a:t>
            </a:r>
          </a:p>
          <a:p>
            <a:endParaRPr lang="tr-TR" sz="4500" b="1" dirty="0" smtClean="0"/>
          </a:p>
          <a:p>
            <a:endParaRPr lang="tr-TR" sz="4500" b="1" dirty="0" smtClean="0"/>
          </a:p>
          <a:p>
            <a:r>
              <a:rPr lang="tr-TR" sz="4500" b="1" dirty="0" smtClean="0"/>
              <a:t>SİZİN DE Mİ ÖZ DİSİPLİN SORUNUNUZ VAR?</a:t>
            </a:r>
            <a:endParaRPr lang="tr-TR" sz="4500" dirty="0" smtClean="0"/>
          </a:p>
          <a:p>
            <a:r>
              <a:rPr lang="tr-TR" sz="4500" dirty="0" smtClean="0"/>
              <a:t>Yoksa siz de kilo vermek istediğiniz halde yemek yemekten vazgeçemiyor, spor yapmanın gerekliliğini ve önemini bildiğiniz halde yarına erteliyor yahut televizyonda bir filme dalıyor, ya da sigarayı bırakmayı düşünmenize rağmen bir tane daha yakayım ne olacak ki? mi diyorsunuz? Hatta bazen söylediğiniz bir laftan, girdiğiniz bir ortamdan da pişmanlık duyduğunuz oluyor. Niye yaptım ki şimdi ben bunu, hani söz vermiştim kendime diyor, sonra da için için mutsuzluk hissine kapılıyorsunuz... Diyebiliriz ki bir tür öz disiplin sorunu yaşamaktasınız</a:t>
            </a:r>
            <a:r>
              <a:rPr lang="tr-TR" dirty="0" smtClean="0"/>
              <a:t>.</a:t>
            </a:r>
          </a:p>
          <a:p>
            <a:endParaRPr lang="tr-TR" dirty="0" smtClean="0"/>
          </a:p>
          <a:p>
            <a:endParaRPr lang="tr-TR" dirty="0" smtClean="0"/>
          </a:p>
          <a:p>
            <a:r>
              <a:rPr lang="tr-TR" sz="7400" b="1" dirty="0" smtClean="0"/>
              <a:t> Öz disiplin bir anlamda aklın, duyguların ve vücudun gerçek sahibi olmak demektir</a:t>
            </a:r>
            <a:endParaRPr lang="tr-TR" sz="7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6024" y="1250210"/>
            <a:ext cx="6453336" cy="4833958"/>
          </a:xfrm>
          <a:prstGeom prst="rect">
            <a:avLst/>
          </a:prstGeom>
          <a:ln>
            <a:noFill/>
          </a:ln>
          <a:effectLst>
            <a:softEdge rad="112500"/>
          </a:effectLst>
        </p:spPr>
      </p:pic>
      <p:sp>
        <p:nvSpPr>
          <p:cNvPr id="7" name="Dikdörtgen 6"/>
          <p:cNvSpPr/>
          <p:nvPr/>
        </p:nvSpPr>
        <p:spPr>
          <a:xfrm>
            <a:off x="216024" y="539552"/>
            <a:ext cx="6453336"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pPr>
            <a:r>
              <a:rPr lang="tr-TR" sz="2400" b="1" dirty="0" smtClean="0"/>
              <a:t>Neler </a:t>
            </a:r>
            <a:r>
              <a:rPr lang="tr-TR" sz="2400" b="1" dirty="0"/>
              <a:t>Yapabilirim?</a:t>
            </a:r>
          </a:p>
        </p:txBody>
      </p:sp>
      <p:sp>
        <p:nvSpPr>
          <p:cNvPr id="8" name="Metin kutusu 7"/>
          <p:cNvSpPr txBox="1"/>
          <p:nvPr/>
        </p:nvSpPr>
        <p:spPr>
          <a:xfrm>
            <a:off x="216024" y="6505074"/>
            <a:ext cx="6367636" cy="1754326"/>
          </a:xfrm>
          <a:prstGeom prst="rect">
            <a:avLst/>
          </a:prstGeom>
          <a:noFill/>
          <a:ln w="19050">
            <a:noFill/>
          </a:ln>
        </p:spPr>
        <p:txBody>
          <a:bodyPr wrap="square" rtlCol="0">
            <a:spAutoFit/>
          </a:bodyPr>
          <a:lstStyle/>
          <a:p>
            <a:r>
              <a:rPr lang="tr-TR" b="1" u="sng" dirty="0" smtClean="0">
                <a:solidFill>
                  <a:srgbClr val="0070C0"/>
                </a:solidFill>
              </a:rPr>
              <a:t>Örnek Olun</a:t>
            </a:r>
            <a:r>
              <a:rPr lang="tr-TR" b="1" dirty="0" smtClean="0">
                <a:solidFill>
                  <a:srgbClr val="0070C0"/>
                </a:solidFill>
              </a:rPr>
              <a:t>: </a:t>
            </a:r>
            <a:r>
              <a:rPr lang="tr-TR" dirty="0" smtClean="0"/>
              <a:t>Çocuklar  nasıl ki olumlu davranışlarını aileden öğreniyorlarsa olumsuz davranışları da aileden ve aileden kaynaklı yerlerden öğrenir</a:t>
            </a:r>
          </a:p>
          <a:p>
            <a:r>
              <a:rPr lang="tr-TR" dirty="0" smtClean="0"/>
              <a:t>Çocuğumuzdan yapmasını istediğimiz davranışı önce kendimizin uygulamaya başlaması gerekmektedir. </a:t>
            </a:r>
            <a:r>
              <a:rPr lang="tr-TR" b="1" i="1" dirty="0" smtClean="0"/>
              <a:t>Örnek bir çocuk yetiştirmek örnek bir anne baba olmaktan geçer.</a:t>
            </a:r>
          </a:p>
        </p:txBody>
      </p:sp>
    </p:spTree>
    <p:extLst>
      <p:ext uri="{BB962C8B-B14F-4D97-AF65-F5344CB8AC3E}">
        <p14:creationId xmlns:p14="http://schemas.microsoft.com/office/powerpoint/2010/main" xmlns="" val="3356431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60648" y="395536"/>
            <a:ext cx="6408712" cy="1754326"/>
          </a:xfrm>
          <a:prstGeom prst="rect">
            <a:avLst/>
          </a:prstGeom>
          <a:noFill/>
          <a:ln w="19050">
            <a:noFill/>
          </a:ln>
        </p:spPr>
        <p:txBody>
          <a:bodyPr wrap="square" rtlCol="0">
            <a:spAutoFit/>
          </a:bodyPr>
          <a:lstStyle/>
          <a:p>
            <a:r>
              <a:rPr lang="tr-TR" b="1" u="sng" dirty="0" smtClean="0">
                <a:solidFill>
                  <a:srgbClr val="0070C0"/>
                </a:solidFill>
              </a:rPr>
              <a:t>Tutarlı Olun: </a:t>
            </a:r>
            <a:r>
              <a:rPr lang="tr-TR" dirty="0" smtClean="0"/>
              <a:t>Disiplin sağlamada en önemli unsurlarından biri de anne babanın tutarlı davranmasıdır. Kızılması gereken bir durumda çocuklarınıza beraber kızmalı, sevilmesi gereken bir durumda da onları beraber sevmelisiniz. Çocukların eğitimi hakkında farklı düşüncelere sahip de olsanız da bunun tartışmasını çocuklarının yanında yapmamalısınız.</a:t>
            </a: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986" y="2633419"/>
            <a:ext cx="6813300" cy="5610953"/>
          </a:xfrm>
          <a:prstGeom prst="rect">
            <a:avLst/>
          </a:prstGeom>
        </p:spPr>
      </p:pic>
    </p:spTree>
    <p:extLst>
      <p:ext uri="{BB962C8B-B14F-4D97-AF65-F5344CB8AC3E}">
        <p14:creationId xmlns:p14="http://schemas.microsoft.com/office/powerpoint/2010/main" xmlns="" val="1365934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721" y="4283968"/>
            <a:ext cx="6824410" cy="1477328"/>
          </a:xfrm>
          <a:prstGeom prst="rect">
            <a:avLst/>
          </a:prstGeom>
          <a:noFill/>
          <a:ln w="19050">
            <a:noFill/>
          </a:ln>
        </p:spPr>
        <p:txBody>
          <a:bodyPr wrap="square" rtlCol="0">
            <a:spAutoFit/>
          </a:bodyPr>
          <a:lstStyle/>
          <a:p>
            <a:r>
              <a:rPr lang="tr-TR" b="1" u="sng" dirty="0" smtClean="0">
                <a:solidFill>
                  <a:srgbClr val="0070C0"/>
                </a:solidFill>
              </a:rPr>
              <a:t>Sabırlı Olun: </a:t>
            </a:r>
            <a:r>
              <a:rPr lang="tr-TR" dirty="0" smtClean="0"/>
              <a:t>Tüm güzel şeyler emek ve sabır ister. Hele de bu çocuk yetiştirmek ise iki kat daha çaba sarf etmeniz gerekir. Çocuğunuza koymaya çalıştığınız kurallar, vermeye çalıştığınız disiplin hemen sonuç vermeyebilir bu süreç gerektiren bir çalışmadır. Siz ebeveynler olarak kararlı bir tutum sergilemeniz ve sabırlı olmanız gerekmektedir.</a:t>
            </a:r>
            <a:endParaRPr lang="tr-TR" b="1" i="1"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627808" y="6099900"/>
            <a:ext cx="3622017" cy="2412264"/>
          </a:xfrm>
          <a:prstGeom prst="rect">
            <a:avLst/>
          </a:prstGeom>
        </p:spPr>
      </p:pic>
      <p:sp>
        <p:nvSpPr>
          <p:cNvPr id="3" name="Metin kutusu 2"/>
          <p:cNvSpPr txBox="1"/>
          <p:nvPr/>
        </p:nvSpPr>
        <p:spPr>
          <a:xfrm>
            <a:off x="-165269" y="7880471"/>
            <a:ext cx="7029400" cy="1200329"/>
          </a:xfrm>
          <a:prstGeom prst="rect">
            <a:avLst/>
          </a:prstGeom>
          <a:noFill/>
        </p:spPr>
        <p:txBody>
          <a:bodyPr wrap="square" rtlCol="0">
            <a:spAutoFit/>
          </a:bodyPr>
          <a:lstStyle/>
          <a:p>
            <a:pPr algn="ctr"/>
            <a:r>
              <a:rPr lang="tr-TR" sz="2400" b="1" dirty="0" smtClean="0">
                <a:latin typeface="Chaparral Pro Light" pitchFamily="18" charset="-94"/>
              </a:rPr>
              <a:t>                      Çocuklar donmamış beton gibidir, üzerlerine ne düşse izi kalır.</a:t>
            </a:r>
          </a:p>
          <a:p>
            <a:pPr algn="ctr"/>
            <a:r>
              <a:rPr lang="tr-TR" sz="2400" b="1" dirty="0" err="1" smtClean="0">
                <a:latin typeface="Chaparral Pro Light" pitchFamily="18" charset="-94"/>
              </a:rPr>
              <a:t>H.Jinott</a:t>
            </a:r>
            <a:endParaRPr lang="tr-TR" sz="2400" b="1" dirty="0">
              <a:latin typeface="Chaparral Pro Light" pitchFamily="18" charset="-94"/>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632" y="611560"/>
            <a:ext cx="3172006" cy="2038014"/>
          </a:xfrm>
          <a:prstGeom prst="rect">
            <a:avLst/>
          </a:prstGeom>
        </p:spPr>
      </p:pic>
      <p:cxnSp>
        <p:nvCxnSpPr>
          <p:cNvPr id="7" name="Düz Bağlayıcı 6"/>
          <p:cNvCxnSpPr/>
          <p:nvPr/>
        </p:nvCxnSpPr>
        <p:spPr>
          <a:xfrm flipV="1">
            <a:off x="1196752" y="251520"/>
            <a:ext cx="3541944" cy="3960401"/>
          </a:xfrm>
          <a:prstGeom prst="line">
            <a:avLst/>
          </a:prstGeom>
        </p:spPr>
        <p:style>
          <a:lnRef idx="3">
            <a:schemeClr val="accent1"/>
          </a:lnRef>
          <a:fillRef idx="0">
            <a:schemeClr val="accent1"/>
          </a:fillRef>
          <a:effectRef idx="2">
            <a:schemeClr val="accent1"/>
          </a:effectRef>
          <a:fontRef idx="minor">
            <a:schemeClr val="tx1"/>
          </a:fontRef>
        </p:style>
      </p:cxnSp>
      <p:pic>
        <p:nvPicPr>
          <p:cNvPr id="9" name="Resim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51925" y="1846640"/>
            <a:ext cx="3412205" cy="2437289"/>
          </a:xfrm>
          <a:prstGeom prst="rect">
            <a:avLst/>
          </a:prstGeom>
          <a:ln>
            <a:noFill/>
          </a:ln>
          <a:effectLst>
            <a:softEdge rad="112500"/>
          </a:effectLst>
        </p:spPr>
      </p:pic>
    </p:spTree>
    <p:extLst>
      <p:ext uri="{BB962C8B-B14F-4D97-AF65-F5344CB8AC3E}">
        <p14:creationId xmlns:p14="http://schemas.microsoft.com/office/powerpoint/2010/main" xmlns="" val="3840577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KENDİNİ BİLEN YÖNETEBİLEN ÖZDİSİPLİNLİ ÇOCUKLAR YETİŞTİRMEK</a:t>
            </a:r>
            <a:endParaRPr lang="tr-TR" dirty="0"/>
          </a:p>
        </p:txBody>
      </p:sp>
      <p:sp>
        <p:nvSpPr>
          <p:cNvPr id="3" name="2 İçerik Yer Tutucusu"/>
          <p:cNvSpPr>
            <a:spLocks noGrp="1"/>
          </p:cNvSpPr>
          <p:nvPr>
            <p:ph idx="1"/>
          </p:nvPr>
        </p:nvSpPr>
        <p:spPr/>
        <p:txBody>
          <a:bodyPr/>
          <a:lstStyle/>
          <a:p>
            <a:r>
              <a:rPr lang="tr-TR" dirty="0" smtClean="0"/>
              <a:t>Büyük filozof Platon “Kendini yönet; dünyayı yönetecek gücü bulursun.” diyerek insanın kendini yönetebilmesinin önemini vurgulamıştır. </a:t>
            </a:r>
          </a:p>
          <a:p>
            <a:r>
              <a:rPr lang="tr-TR" dirty="0" smtClean="0"/>
              <a:t>Yunus Emre, “Sen kendini bilmezsen, ya nice okumaktır” deyişiyle kendini bilmeyen bir insanın ne yaparsa yapsın, ne kadar alim olursa olsun faydasız olacağını dile getirmiştir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İçerik Yer Tutucusu"/>
          <p:cNvSpPr>
            <a:spLocks noGrp="1"/>
          </p:cNvSpPr>
          <p:nvPr>
            <p:ph sz="quarter" idx="1"/>
          </p:nvPr>
        </p:nvSpPr>
        <p:spPr>
          <a:xfrm>
            <a:off x="188119" y="444500"/>
            <a:ext cx="6669881" cy="7723717"/>
          </a:xfrm>
        </p:spPr>
        <p:txBody>
          <a:bodyPr/>
          <a:lstStyle/>
          <a:p>
            <a:pPr eaLnBrk="1" hangingPunct="1"/>
            <a:r>
              <a:rPr lang="tr-TR" sz="3200" smtClean="0"/>
              <a:t>Hepimizin amacı çocuklarımızın mutlu ve sağlıklı büyümesidir. Bu amaca giden yolda kimi zaman hatalarda olması mümkündür. Bunlar süreklilik göstermediği takdirde telafileri mümkündür.</a:t>
            </a:r>
          </a:p>
          <a:p>
            <a:pPr eaLnBrk="1" hangingPunct="1"/>
            <a:endParaRPr lang="tr-TR" sz="3200" smtClean="0"/>
          </a:p>
          <a:p>
            <a:pPr eaLnBrk="1" hangingPunct="1"/>
            <a:r>
              <a:rPr lang="tr-TR" sz="3200" smtClean="0"/>
              <a:t>Önemli olan çocuğun temel ihtiyaçlarını göz önüne alan onu kendine özgü yapısıyla biricik gören SEVGİ ve DİSİPLİN kavramlarını dengeli bir harmanda buluşturmaya çalışan çabayı elden bırakmamaktır.</a:t>
            </a:r>
          </a:p>
        </p:txBody>
      </p:sp>
      <p:pic>
        <p:nvPicPr>
          <p:cNvPr id="3" name="Picture 5" descr="C:\Users\sml2\Desktop\images (4).jpg"/>
          <p:cNvPicPr>
            <a:picLocks noGrp="1" noChangeAspect="1" noChangeArrowheads="1"/>
          </p:cNvPicPr>
          <p:nvPr/>
        </p:nvPicPr>
        <p:blipFill>
          <a:blip r:embed="rId2" cstate="print"/>
          <a:srcRect/>
          <a:stretch>
            <a:fillRect/>
          </a:stretch>
        </p:blipFill>
        <p:spPr bwMode="auto">
          <a:xfrm>
            <a:off x="2204864" y="7015163"/>
            <a:ext cx="2519363" cy="2128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Çocuk hayatın gerçeklerini aile içinde tanımalıdır. </a:t>
            </a:r>
          </a:p>
          <a:p>
            <a:r>
              <a:rPr lang="tr-TR" dirty="0" smtClean="0"/>
              <a:t>Sevme, anlayış, sabır, öfke, dayanışma,öz disiplin… </a:t>
            </a:r>
          </a:p>
        </p:txBody>
      </p:sp>
      <p:pic>
        <p:nvPicPr>
          <p:cNvPr id="1027" name="Picture 3"/>
          <p:cNvPicPr>
            <a:picLocks noChangeAspect="1" noChangeArrowheads="1"/>
          </p:cNvPicPr>
          <p:nvPr/>
        </p:nvPicPr>
        <p:blipFill>
          <a:blip r:embed="rId2" cstate="print"/>
          <a:srcRect/>
          <a:stretch>
            <a:fillRect/>
          </a:stretch>
        </p:blipFill>
        <p:spPr bwMode="auto">
          <a:xfrm>
            <a:off x="1052736" y="5004048"/>
            <a:ext cx="4824536" cy="309634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88640" y="3112472"/>
            <a:ext cx="6488223" cy="6031528"/>
          </a:xfrm>
          <a:prstGeom prst="rect">
            <a:avLst/>
          </a:prstGeom>
        </p:spPr>
      </p:pic>
      <p:pic>
        <p:nvPicPr>
          <p:cNvPr id="5" name="İçerik Yer Tutucusu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89185" y="395536"/>
            <a:ext cx="6480175" cy="2851277"/>
          </a:xfrm>
          <a:ln w="76200">
            <a:solidFill>
              <a:schemeClr val="accent6">
                <a:lumMod val="60000"/>
                <a:lumOff val="40000"/>
              </a:schemeClr>
            </a:solidFill>
          </a:ln>
        </p:spPr>
      </p:pic>
    </p:spTree>
    <p:extLst>
      <p:ext uri="{BB962C8B-B14F-4D97-AF65-F5344CB8AC3E}">
        <p14:creationId xmlns:p14="http://schemas.microsoft.com/office/powerpoint/2010/main" xmlns="" val="396689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dirty="0" smtClean="0"/>
              <a:t>Ebeveynlerin birinci sorumluluğu, </a:t>
            </a:r>
            <a:r>
              <a:rPr lang="tr-TR" b="1" u="sng" dirty="0" smtClean="0"/>
              <a:t>kendi davranışlarına dikkate etmeleridir.</a:t>
            </a:r>
          </a:p>
          <a:p>
            <a:endParaRPr lang="tr-TR" u="sng" dirty="0"/>
          </a:p>
        </p:txBody>
      </p:sp>
      <p:pic>
        <p:nvPicPr>
          <p:cNvPr id="2051" name="Picture 3"/>
          <p:cNvPicPr>
            <a:picLocks noChangeAspect="1" noChangeArrowheads="1"/>
          </p:cNvPicPr>
          <p:nvPr/>
        </p:nvPicPr>
        <p:blipFill>
          <a:blip r:embed="rId2" cstate="print"/>
          <a:srcRect/>
          <a:stretch>
            <a:fillRect/>
          </a:stretch>
        </p:blipFill>
        <p:spPr bwMode="auto">
          <a:xfrm>
            <a:off x="620688" y="3995936"/>
            <a:ext cx="5688632" cy="4495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6858000" cy="9144000"/>
        </p:xfrm>
        <a:graphic>
          <a:graphicData uri="http://schemas.openxmlformats.org/presentationml/2006/ole">
            <p:oleObj spid="_x0000_s1026" name="Bit Eşlem Resmi" r:id="rId5" imgW="1876190" imgH="523810" progId="PBrush">
              <p:embed/>
            </p:oleObj>
          </a:graphicData>
        </a:graphic>
      </p:graphicFrame>
      <p:pic>
        <p:nvPicPr>
          <p:cNvPr id="1335299" name="Picture 3"/>
          <p:cNvPicPr>
            <a:picLocks noChangeAspect="1" noChangeArrowheads="1"/>
          </p:cNvPicPr>
          <p:nvPr/>
        </p:nvPicPr>
        <p:blipFill>
          <a:blip r:embed="rId6" cstate="print"/>
          <a:srcRect/>
          <a:stretch>
            <a:fillRect/>
          </a:stretch>
        </p:blipFill>
        <p:spPr bwMode="auto">
          <a:xfrm>
            <a:off x="837010" y="1595967"/>
            <a:ext cx="2646759" cy="4188884"/>
          </a:xfrm>
          <a:prstGeom prst="rect">
            <a:avLst/>
          </a:prstGeom>
          <a:noFill/>
          <a:ln w="9525">
            <a:noFill/>
            <a:miter lim="800000"/>
            <a:headEnd/>
            <a:tailEnd/>
          </a:ln>
        </p:spPr>
      </p:pic>
      <p:sp>
        <p:nvSpPr>
          <p:cNvPr id="1335300" name="Text Box 4" descr="Ceviz"/>
          <p:cNvSpPr txBox="1">
            <a:spLocks noChangeArrowheads="1"/>
          </p:cNvSpPr>
          <p:nvPr/>
        </p:nvSpPr>
        <p:spPr bwMode="auto">
          <a:xfrm>
            <a:off x="0" y="347133"/>
            <a:ext cx="5257800" cy="1754326"/>
          </a:xfrm>
          <a:prstGeom prst="rect">
            <a:avLst/>
          </a:prstGeom>
          <a:noFill/>
          <a:ln w="9525">
            <a:noFill/>
            <a:miter lim="800000"/>
            <a:headEnd/>
            <a:tailEnd/>
          </a:ln>
        </p:spPr>
        <p:txBody>
          <a:bodyPr>
            <a:spAutoFit/>
          </a:bodyPr>
          <a:lstStyle/>
          <a:p>
            <a:pPr eaLnBrk="0" hangingPunct="0">
              <a:spcBef>
                <a:spcPct val="50000"/>
              </a:spcBef>
            </a:pPr>
            <a:r>
              <a:rPr lang="tr-TR" sz="5400" b="1">
                <a:solidFill>
                  <a:schemeClr val="bg1"/>
                </a:solidFill>
                <a:latin typeface="Arial Narrow" pitchFamily="34" charset="0"/>
              </a:rPr>
              <a:t>AĞAÇ DOĞRULMADAN</a:t>
            </a:r>
          </a:p>
        </p:txBody>
      </p:sp>
      <p:sp>
        <p:nvSpPr>
          <p:cNvPr id="1335301" name="Text Box 5" descr="Pembe dokulu kağıt"/>
          <p:cNvSpPr txBox="1">
            <a:spLocks noChangeArrowheads="1"/>
          </p:cNvSpPr>
          <p:nvPr/>
        </p:nvSpPr>
        <p:spPr bwMode="auto">
          <a:xfrm>
            <a:off x="1608535" y="7548033"/>
            <a:ext cx="5249465" cy="1754326"/>
          </a:xfrm>
          <a:prstGeom prst="rect">
            <a:avLst/>
          </a:prstGeom>
          <a:noFill/>
          <a:ln w="9525">
            <a:noFill/>
            <a:miter lim="800000"/>
            <a:headEnd/>
            <a:tailEnd/>
          </a:ln>
        </p:spPr>
        <p:txBody>
          <a:bodyPr>
            <a:spAutoFit/>
          </a:bodyPr>
          <a:lstStyle/>
          <a:p>
            <a:pPr eaLnBrk="0" hangingPunct="0">
              <a:spcBef>
                <a:spcPct val="50000"/>
              </a:spcBef>
            </a:pPr>
            <a:r>
              <a:rPr lang="tr-TR" sz="5400" b="1">
                <a:solidFill>
                  <a:srgbClr val="FF0000"/>
                </a:solidFill>
                <a:latin typeface="Arial Narrow" pitchFamily="34" charset="0"/>
              </a:rPr>
              <a:t>GÖLGESİ DOĞRULMAZ !</a:t>
            </a:r>
          </a:p>
        </p:txBody>
      </p:sp>
      <p:graphicFrame>
        <p:nvGraphicFramePr>
          <p:cNvPr id="1335302" name="Object 6"/>
          <p:cNvGraphicFramePr>
            <a:graphicFrameLocks noChangeAspect="1"/>
          </p:cNvGraphicFramePr>
          <p:nvPr/>
        </p:nvGraphicFramePr>
        <p:xfrm>
          <a:off x="2349104" y="5340351"/>
          <a:ext cx="3132534" cy="2207683"/>
        </p:xfrm>
        <a:graphic>
          <a:graphicData uri="http://schemas.openxmlformats.org/presentationml/2006/ole">
            <p:oleObj spid="_x0000_s1027" name="Bit Eşlem Resmi" r:id="rId7" imgW="2486372" imgH="1267002"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35299"/>
                                        </p:tgtEl>
                                        <p:attrNameLst>
                                          <p:attrName>style.visibility</p:attrName>
                                        </p:attrNameLst>
                                      </p:cBhvr>
                                      <p:to>
                                        <p:strVal val="visible"/>
                                      </p:to>
                                    </p:set>
                                    <p:animEffect transition="in" filter="fade">
                                      <p:cBhvr>
                                        <p:cTn id="7" dur="2000"/>
                                        <p:tgtEl>
                                          <p:spTgt spid="1335299"/>
                                        </p:tgtEl>
                                      </p:cBhvr>
                                    </p:animEffect>
                                    <p:anim calcmode="lin" valueType="num">
                                      <p:cBhvr>
                                        <p:cTn id="8" dur="2000" fill="hold"/>
                                        <p:tgtEl>
                                          <p:spTgt spid="1335299"/>
                                        </p:tgtEl>
                                        <p:attrNameLst>
                                          <p:attrName>ppt_x</p:attrName>
                                        </p:attrNameLst>
                                      </p:cBhvr>
                                      <p:tavLst>
                                        <p:tav tm="0">
                                          <p:val>
                                            <p:strVal val="#ppt_x"/>
                                          </p:val>
                                        </p:tav>
                                        <p:tav tm="100000">
                                          <p:val>
                                            <p:strVal val="#ppt_x"/>
                                          </p:val>
                                        </p:tav>
                                      </p:tavLst>
                                    </p:anim>
                                    <p:anim calcmode="lin" valueType="num">
                                      <p:cBhvr>
                                        <p:cTn id="9" dur="2000" fill="hold"/>
                                        <p:tgtEl>
                                          <p:spTgt spid="133529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1335300"/>
                                        </p:tgtEl>
                                        <p:attrNameLst>
                                          <p:attrName>style.visibility</p:attrName>
                                        </p:attrNameLst>
                                      </p:cBhvr>
                                      <p:to>
                                        <p:strVal val="visible"/>
                                      </p:to>
                                    </p:set>
                                    <p:animEffect transition="in" filter="slide(fromRight)">
                                      <p:cBhvr>
                                        <p:cTn id="14" dur="2000"/>
                                        <p:tgtEl>
                                          <p:spTgt spid="1335300"/>
                                        </p:tgtEl>
                                      </p:cBhvr>
                                    </p:animEffect>
                                  </p:childTnLst>
                                  <p:subTnLst>
                                    <p:audio>
                                      <p:cMediaNode>
                                        <p:cTn display="0" masterRel="sameClick">
                                          <p:stCondLst>
                                            <p:cond evt="begin" delay="0">
                                              <p:tn val="12"/>
                                            </p:cond>
                                          </p:stCondLst>
                                          <p:endCondLst>
                                            <p:cond evt="onStopAudio" delay="0">
                                              <p:tgtEl>
                                                <p:sldTgt/>
                                              </p:tgtEl>
                                            </p:cond>
                                          </p:endCondLst>
                                        </p:cTn>
                                        <p:tgtEl>
                                          <p:sndTgt r:embed="rId3" name="ANIS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nodeType="clickEffect">
                                  <p:stCondLst>
                                    <p:cond delay="0"/>
                                  </p:stCondLst>
                                  <p:childTnLst>
                                    <p:set>
                                      <p:cBhvr>
                                        <p:cTn id="18" dur="1" fill="hold">
                                          <p:stCondLst>
                                            <p:cond delay="0"/>
                                          </p:stCondLst>
                                        </p:cTn>
                                        <p:tgtEl>
                                          <p:spTgt spid="1335302"/>
                                        </p:tgtEl>
                                        <p:attrNameLst>
                                          <p:attrName>style.visibility</p:attrName>
                                        </p:attrNameLst>
                                      </p:cBhvr>
                                      <p:to>
                                        <p:strVal val="visible"/>
                                      </p:to>
                                    </p:set>
                                    <p:animEffect transition="in" filter="slide(fromLeft)">
                                      <p:cBhvr>
                                        <p:cTn id="19" dur="2000"/>
                                        <p:tgtEl>
                                          <p:spTgt spid="13353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335301">
                                            <p:txEl>
                                              <p:pRg st="0" end="0"/>
                                            </p:txEl>
                                          </p:spTgt>
                                        </p:tgtEl>
                                        <p:attrNameLst>
                                          <p:attrName>style.visibility</p:attrName>
                                        </p:attrNameLst>
                                      </p:cBhvr>
                                      <p:to>
                                        <p:strVal val="visible"/>
                                      </p:to>
                                    </p:set>
                                    <p:anim calcmode="lin" valueType="num">
                                      <p:cBhvr>
                                        <p:cTn id="24" dur="1000" fill="hold"/>
                                        <p:tgtEl>
                                          <p:spTgt spid="1335301">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1335301">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335301">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300" grpId="0"/>
      <p:bldP spid="133530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resimler\Family_Law_kids_pic.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24" y="2713836"/>
            <a:ext cx="6741368" cy="639466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188640" y="395536"/>
            <a:ext cx="6480720" cy="8568951"/>
          </a:xfrm>
          <a:ln w="76200">
            <a:solidFill>
              <a:schemeClr val="accent6">
                <a:lumMod val="60000"/>
                <a:lumOff val="40000"/>
              </a:schemeClr>
            </a:solidFill>
          </a:ln>
        </p:spPr>
        <p:txBody>
          <a:bodyPr>
            <a:normAutofit/>
          </a:bodyPr>
          <a:lstStyle/>
          <a:p>
            <a:pPr marL="0" indent="0">
              <a:buNone/>
            </a:pPr>
            <a:r>
              <a:rPr lang="tr-TR" sz="2400" dirty="0"/>
              <a:t>*</a:t>
            </a:r>
            <a:r>
              <a:rPr lang="tr-TR" sz="2400" dirty="0" smtClean="0"/>
              <a:t>Kişilik </a:t>
            </a:r>
            <a:r>
              <a:rPr lang="tr-TR" sz="2400" dirty="0"/>
              <a:t>gelişimi yaşam boyu süren, genetik ve çevresel faktörlere bağlı olarak şekillenen bir olgu olsa </a:t>
            </a:r>
            <a:r>
              <a:rPr lang="tr-TR" sz="2400" dirty="0" smtClean="0"/>
              <a:t>da, erken </a:t>
            </a:r>
            <a:r>
              <a:rPr lang="tr-TR" sz="2400" dirty="0"/>
              <a:t>çocukluk dönemi olarak adlandırdığımız 0-6 yaş arasındaki dönem çocukların çevreleri ile etkileşimlerinden en çok etkilendiği, kişiliklerinin büyük ölçüde şekillendiği dönemdir.</a:t>
            </a:r>
          </a:p>
        </p:txBody>
      </p:sp>
      <p:sp>
        <p:nvSpPr>
          <p:cNvPr id="4" name="Dikdörtgen 3"/>
          <p:cNvSpPr/>
          <p:nvPr/>
        </p:nvSpPr>
        <p:spPr>
          <a:xfrm>
            <a:off x="1340768" y="7055112"/>
            <a:ext cx="4680520" cy="1477328"/>
          </a:xfrm>
          <a:prstGeom prst="rect">
            <a:avLst/>
          </a:prstGeom>
        </p:spPr>
        <p:txBody>
          <a:bodyPr wrap="square">
            <a:spAutoFit/>
          </a:bodyPr>
          <a:lstStyle/>
          <a:p>
            <a:r>
              <a:rPr lang="tr-TR" dirty="0"/>
              <a:t>Anne babanın çocukla nasıl iletişim kurduğu, sevginin nasıl ifade edildiği, çocuğun aile içinde bir birey olarak kabul edilip edilmediği, eğitimde kullanılan disiplin yöntemleri </a:t>
            </a:r>
            <a:r>
              <a:rPr lang="tr-TR" dirty="0" smtClean="0">
                <a:hlinkClick r:id="rId3"/>
              </a:rPr>
              <a:t>anne baba tutumları</a:t>
            </a:r>
            <a:r>
              <a:rPr lang="tr-TR" dirty="0" smtClean="0"/>
              <a:t>nın belirleyicisidir.</a:t>
            </a:r>
            <a:endParaRPr lang="tr-TR" dirty="0"/>
          </a:p>
        </p:txBody>
      </p:sp>
    </p:spTree>
    <p:extLst>
      <p:ext uri="{BB962C8B-B14F-4D97-AF65-F5344CB8AC3E}">
        <p14:creationId xmlns:p14="http://schemas.microsoft.com/office/powerpoint/2010/main" xmlns="" val="798866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640" y="395536"/>
            <a:ext cx="6480720" cy="8568951"/>
          </a:xfrm>
          <a:ln w="76200">
            <a:solidFill>
              <a:srgbClr val="92D050"/>
            </a:solidFill>
          </a:ln>
        </p:spPr>
        <p:txBody>
          <a:bodyPr>
            <a:normAutofit/>
          </a:bodyPr>
          <a:lstStyle/>
          <a:p>
            <a:pPr marL="0" indent="0">
              <a:lnSpc>
                <a:spcPct val="150000"/>
              </a:lnSpc>
              <a:buNone/>
            </a:pPr>
            <a:r>
              <a:rPr lang="tr-TR" b="1" dirty="0">
                <a:solidFill>
                  <a:srgbClr val="92D050"/>
                </a:solidFill>
              </a:rPr>
              <a:t> </a:t>
            </a:r>
            <a:r>
              <a:rPr lang="tr-TR" b="1" dirty="0" smtClean="0">
                <a:solidFill>
                  <a:srgbClr val="92D050"/>
                </a:solidFill>
              </a:rPr>
              <a:t>  *</a:t>
            </a:r>
            <a:r>
              <a:rPr lang="tr-TR" sz="2400" dirty="0" smtClean="0"/>
              <a:t>Çocuğun </a:t>
            </a:r>
            <a:r>
              <a:rPr lang="tr-TR" sz="2400" dirty="0"/>
              <a:t>anne babasından aldığı iki temel şey vardır</a:t>
            </a:r>
            <a:r>
              <a:rPr lang="tr-TR" sz="2800" b="1" u="sng" dirty="0"/>
              <a:t>; sevgi ve eğitim</a:t>
            </a:r>
            <a:r>
              <a:rPr lang="tr-TR" sz="2400" dirty="0"/>
              <a:t>. Her ikisinin de yetersiz veya aşırı olduğu durumlarda çocukta olumsuz davranışlar </a:t>
            </a:r>
            <a:r>
              <a:rPr lang="tr-TR" sz="2400" dirty="0" smtClean="0"/>
              <a:t>gözlemlenebilir.</a:t>
            </a:r>
            <a:r>
              <a:rPr lang="tr-TR" sz="2400" dirty="0"/>
              <a:t> Sağlıklı bir birey anne babasından sevgi ve eğitimi dengeli bir şekilde alarak </a:t>
            </a:r>
            <a:r>
              <a:rPr lang="tr-TR" sz="2400" dirty="0" smtClean="0"/>
              <a:t>gelişir. Çocuğun sağlıklı bir gelişim gösterebilmesi için de doğru anne- baba tutumunun sergilenmesi gerekir. </a:t>
            </a:r>
          </a:p>
        </p:txBody>
      </p:sp>
      <p:pic>
        <p:nvPicPr>
          <p:cNvPr id="4" name="Picture 3" descr="C:\Users\pc\Desktop\resimler\rodzina_rysunek_moj.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656" y="5836181"/>
            <a:ext cx="6165304" cy="2959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1677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76672" y="4238532"/>
            <a:ext cx="4320480" cy="707886"/>
          </a:xfrm>
          <a:prstGeom prst="rect">
            <a:avLst/>
          </a:prstGeom>
          <a:noFill/>
        </p:spPr>
        <p:txBody>
          <a:bodyPr wrap="square" rtlCol="0">
            <a:spAutoFit/>
          </a:bodyPr>
          <a:lstStyle/>
          <a:p>
            <a:r>
              <a:rPr lang="tr-TR" sz="4000" b="1" dirty="0" smtClean="0">
                <a:solidFill>
                  <a:schemeClr val="bg1"/>
                </a:solidFill>
              </a:rPr>
              <a:t>BU İŞ BÖYLEDİR!</a:t>
            </a:r>
            <a:endParaRPr lang="tr-TR" sz="4000" b="1" dirty="0">
              <a:solidFill>
                <a:schemeClr val="bg1"/>
              </a:solidFill>
            </a:endParaRPr>
          </a:p>
        </p:txBody>
      </p:sp>
      <p:sp>
        <p:nvSpPr>
          <p:cNvPr id="3" name="Dikdörtgen 2"/>
          <p:cNvSpPr/>
          <p:nvPr/>
        </p:nvSpPr>
        <p:spPr>
          <a:xfrm>
            <a:off x="15084" y="7380312"/>
            <a:ext cx="6879290" cy="1323439"/>
          </a:xfrm>
          <a:prstGeom prst="rect">
            <a:avLst/>
          </a:prstGeom>
          <a:solidFill>
            <a:schemeClr val="accent6">
              <a:lumMod val="75000"/>
            </a:schemeClr>
          </a:solidFill>
          <a:scene3d>
            <a:camera prst="orthographicFront"/>
            <a:lightRig rig="threePt" dir="t"/>
          </a:scene3d>
          <a:sp3d>
            <a:bevelT/>
          </a:sp3d>
        </p:spPr>
        <p:txBody>
          <a:bodyPr wrap="square">
            <a:spAutoFit/>
          </a:bodyPr>
          <a:lstStyle/>
          <a:p>
            <a:r>
              <a:rPr lang="tr-TR" sz="2000" dirty="0" smtClean="0"/>
              <a:t>     *</a:t>
            </a:r>
            <a:r>
              <a:rPr lang="tr-TR" sz="2000" b="1" dirty="0" smtClean="0"/>
              <a:t>Böyle </a:t>
            </a:r>
            <a:r>
              <a:rPr lang="tr-TR" sz="2000" b="1" dirty="0"/>
              <a:t>bir ailede evde ve toplumdaki kuralların sınırları bellidir. Çocuk neyi nerede yapacağını veya yapmayacağını bilir. Evde uygulanacak kuralları çocuklarıyla birlikte belirlerler ve bu kurallara herkes uyar. </a:t>
            </a: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53400" y="1225550"/>
            <a:ext cx="3491867" cy="3012982"/>
          </a:xfrm>
          <a:prstGeom prst="rect">
            <a:avLst/>
          </a:prstGeom>
        </p:spPr>
      </p:pic>
      <p:sp>
        <p:nvSpPr>
          <p:cNvPr id="4" name="Dikdörtgen 3"/>
          <p:cNvSpPr/>
          <p:nvPr/>
        </p:nvSpPr>
        <p:spPr>
          <a:xfrm>
            <a:off x="-12577" y="2719163"/>
            <a:ext cx="5199333" cy="4247317"/>
          </a:xfrm>
          <a:prstGeom prst="rect">
            <a:avLst/>
          </a:prstGeom>
        </p:spPr>
        <p:txBody>
          <a:bodyPr wrap="square">
            <a:spAutoFit/>
          </a:bodyPr>
          <a:lstStyle/>
          <a:p>
            <a:pPr>
              <a:lnSpc>
                <a:spcPct val="150000"/>
              </a:lnSpc>
            </a:pPr>
            <a:endParaRPr lang="tr-TR" dirty="0"/>
          </a:p>
          <a:p>
            <a:pPr>
              <a:lnSpc>
                <a:spcPct val="150000"/>
              </a:lnSpc>
            </a:pPr>
            <a:r>
              <a:rPr lang="tr-TR" b="1" dirty="0"/>
              <a:t>Bu tutumla yetişen çocuklar</a:t>
            </a:r>
            <a:r>
              <a:rPr lang="tr-TR" b="1" dirty="0" smtClean="0"/>
              <a:t>:</a:t>
            </a:r>
            <a:endParaRPr lang="tr-TR" sz="1600" dirty="0" smtClean="0"/>
          </a:p>
          <a:p>
            <a:pPr>
              <a:lnSpc>
                <a:spcPct val="150000"/>
              </a:lnSpc>
            </a:pPr>
            <a:endParaRPr lang="tr-TR" dirty="0"/>
          </a:p>
          <a:p>
            <a:pPr marL="285750" indent="-285750">
              <a:lnSpc>
                <a:spcPct val="150000"/>
              </a:lnSpc>
              <a:buFont typeface="Wingdings" pitchFamily="2" charset="2"/>
              <a:buChar char="Ø"/>
            </a:pPr>
            <a:r>
              <a:rPr lang="tr-TR" dirty="0" smtClean="0"/>
              <a:t>Sosyalleşmiş</a:t>
            </a:r>
            <a:r>
              <a:rPr lang="tr-TR" dirty="0"/>
              <a:t>, işbirliğine giren çocuklardır </a:t>
            </a:r>
          </a:p>
          <a:p>
            <a:pPr marL="285750" indent="-285750">
              <a:lnSpc>
                <a:spcPct val="150000"/>
              </a:lnSpc>
              <a:buFont typeface="Wingdings" pitchFamily="2" charset="2"/>
              <a:buChar char="Ø"/>
            </a:pPr>
            <a:r>
              <a:rPr lang="tr-TR" dirty="0" smtClean="0"/>
              <a:t>Arkadaş </a:t>
            </a:r>
            <a:r>
              <a:rPr lang="tr-TR" dirty="0"/>
              <a:t>canlısı ve duygusaldırlar </a:t>
            </a:r>
          </a:p>
          <a:p>
            <a:pPr marL="285750" indent="-285750">
              <a:lnSpc>
                <a:spcPct val="150000"/>
              </a:lnSpc>
              <a:buFont typeface="Wingdings" pitchFamily="2" charset="2"/>
              <a:buChar char="Ø"/>
            </a:pPr>
            <a:r>
              <a:rPr lang="tr-TR" dirty="0" smtClean="0"/>
              <a:t>Sosyal </a:t>
            </a:r>
            <a:r>
              <a:rPr lang="tr-TR" dirty="0"/>
              <a:t>açıdan dengeli ve mutlu bireylerdir </a:t>
            </a:r>
            <a:endParaRPr lang="tr-TR" dirty="0" smtClean="0"/>
          </a:p>
          <a:p>
            <a:pPr marL="285750" indent="-285750">
              <a:lnSpc>
                <a:spcPct val="150000"/>
              </a:lnSpc>
              <a:buFont typeface="Wingdings" pitchFamily="2" charset="2"/>
              <a:buChar char="Ø"/>
            </a:pPr>
            <a:r>
              <a:rPr lang="tr-TR" dirty="0" smtClean="0"/>
              <a:t>Özgüvenleri </a:t>
            </a:r>
            <a:r>
              <a:rPr lang="tr-TR" dirty="0"/>
              <a:t>yüksektir, </a:t>
            </a:r>
            <a:r>
              <a:rPr lang="tr-TR" dirty="0" smtClean="0"/>
              <a:t>sorumluluk sahibidirler </a:t>
            </a:r>
            <a:endParaRPr lang="tr-TR" dirty="0"/>
          </a:p>
          <a:p>
            <a:pPr marL="285750" indent="-285750">
              <a:lnSpc>
                <a:spcPct val="150000"/>
              </a:lnSpc>
              <a:buFont typeface="Wingdings" pitchFamily="2" charset="2"/>
              <a:buChar char="Ø"/>
            </a:pPr>
            <a:r>
              <a:rPr lang="tr-TR" dirty="0" smtClean="0"/>
              <a:t>Kendine </a:t>
            </a:r>
            <a:r>
              <a:rPr lang="tr-TR" dirty="0"/>
              <a:t>ve başkalarına güvenir </a:t>
            </a:r>
          </a:p>
          <a:p>
            <a:pPr marL="285750" indent="-285750">
              <a:lnSpc>
                <a:spcPct val="150000"/>
              </a:lnSpc>
              <a:buFont typeface="Wingdings" pitchFamily="2" charset="2"/>
              <a:buChar char="Ø"/>
            </a:pPr>
            <a:r>
              <a:rPr lang="tr-TR" dirty="0" smtClean="0"/>
              <a:t>Yaratıcı </a:t>
            </a:r>
            <a:r>
              <a:rPr lang="tr-TR" dirty="0"/>
              <a:t>ve bağımsızdır </a:t>
            </a:r>
          </a:p>
          <a:p>
            <a:pPr marL="285750" indent="-285750">
              <a:lnSpc>
                <a:spcPct val="150000"/>
              </a:lnSpc>
              <a:buFont typeface="Wingdings" pitchFamily="2" charset="2"/>
              <a:buChar char="Ø"/>
            </a:pPr>
            <a:r>
              <a:rPr lang="es-ES" dirty="0" smtClean="0"/>
              <a:t>Kurallara </a:t>
            </a:r>
            <a:r>
              <a:rPr lang="es-ES" dirty="0"/>
              <a:t>ve otoriteye saygı duyar </a:t>
            </a:r>
          </a:p>
        </p:txBody>
      </p:sp>
      <p:sp>
        <p:nvSpPr>
          <p:cNvPr id="6" name="Dikdörtgen 5"/>
          <p:cNvSpPr/>
          <p:nvPr/>
        </p:nvSpPr>
        <p:spPr>
          <a:xfrm>
            <a:off x="21215" y="24388"/>
            <a:ext cx="6093296" cy="2585323"/>
          </a:xfrm>
          <a:prstGeom prst="rect">
            <a:avLst/>
          </a:prstGeom>
        </p:spPr>
        <p:txBody>
          <a:bodyPr wrap="square">
            <a:spAutoFit/>
          </a:bodyPr>
          <a:lstStyle/>
          <a:p>
            <a:pPr marL="285750" indent="-285750">
              <a:lnSpc>
                <a:spcPct val="150000"/>
              </a:lnSpc>
              <a:buFont typeface="Wingdings" pitchFamily="2" charset="2"/>
              <a:buChar char="Ø"/>
            </a:pPr>
            <a:r>
              <a:rPr lang="tr-TR" dirty="0"/>
              <a:t>Aile ortamı çocuğa kendini anlatma özgürlüğü veriyorsa çocuk sağlıklı biçimde gelişir aileyi ilgilendiren kararlar alınırken çocuğun fikri sorulur. </a:t>
            </a:r>
          </a:p>
          <a:p>
            <a:pPr marL="285750" indent="-285750">
              <a:lnSpc>
                <a:spcPct val="150000"/>
              </a:lnSpc>
              <a:buFont typeface="Wingdings" pitchFamily="2" charset="2"/>
              <a:buChar char="Ø"/>
            </a:pPr>
            <a:r>
              <a:rPr lang="tr-TR" dirty="0"/>
              <a:t>Çocuğun fikirleri ne kadar mantıksız ve </a:t>
            </a:r>
            <a:endParaRPr lang="tr-TR" dirty="0" smtClean="0"/>
          </a:p>
          <a:p>
            <a:pPr>
              <a:lnSpc>
                <a:spcPct val="150000"/>
              </a:lnSpc>
            </a:pPr>
            <a:r>
              <a:rPr lang="tr-TR" dirty="0" smtClean="0"/>
              <a:t>basit </a:t>
            </a:r>
            <a:r>
              <a:rPr lang="tr-TR" dirty="0"/>
              <a:t>olursa olsun mutlaka saygıyla dinlenir, </a:t>
            </a:r>
            <a:endParaRPr lang="tr-TR" dirty="0" smtClean="0"/>
          </a:p>
          <a:p>
            <a:pPr>
              <a:lnSpc>
                <a:spcPct val="150000"/>
              </a:lnSpc>
            </a:pPr>
            <a:r>
              <a:rPr lang="tr-TR" dirty="0" smtClean="0"/>
              <a:t>çocuk </a:t>
            </a:r>
            <a:r>
              <a:rPr lang="tr-TR" dirty="0"/>
              <a:t>susmaya değil konuşmaya teşvik edilir. </a:t>
            </a:r>
          </a:p>
        </p:txBody>
      </p:sp>
    </p:spTree>
    <p:extLst>
      <p:ext uri="{BB962C8B-B14F-4D97-AF65-F5344CB8AC3E}">
        <p14:creationId xmlns:p14="http://schemas.microsoft.com/office/powerpoint/2010/main" xmlns="" val="1360994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1281</Words>
  <Application>Microsoft Office PowerPoint</Application>
  <PresentationFormat>Ekran Gösterisi (4:3)</PresentationFormat>
  <Paragraphs>98</Paragraphs>
  <Slides>24</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24</vt:i4>
      </vt:variant>
    </vt:vector>
  </HeadingPairs>
  <TitlesOfParts>
    <vt:vector size="26" baseType="lpstr">
      <vt:lpstr>Ofis Teması</vt:lpstr>
      <vt:lpstr>Bit Eşlem Resmi</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Etkili disiplinin temel dayanakları</vt:lpstr>
      <vt:lpstr>DİSİPLİN KAZANDIRMADA AİLELERİN UYGULADIĞI OLUMSUZ DİSİPLİN ŞEKİLLERİ</vt:lpstr>
      <vt:lpstr>Slayt 15</vt:lpstr>
      <vt:lpstr>Slayt 16</vt:lpstr>
      <vt:lpstr>Slayt 17</vt:lpstr>
      <vt:lpstr>Slayt 18</vt:lpstr>
      <vt:lpstr>Slayt 19</vt:lpstr>
      <vt:lpstr>Slayt 20</vt:lpstr>
      <vt:lpstr>Slayt 21</vt:lpstr>
      <vt:lpstr>Slayt 22</vt:lpstr>
      <vt:lpstr>KENDİNİ BİLEN YÖNETEBİLEN ÖZDİSİPLİNLİ ÇOCUKLAR YETİŞTİRMEK</vt:lpstr>
      <vt:lpstr>Slayt 24</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volkan</cp:lastModifiedBy>
  <cp:revision>84</cp:revision>
  <dcterms:created xsi:type="dcterms:W3CDTF">2015-10-09T10:52:36Z</dcterms:created>
  <dcterms:modified xsi:type="dcterms:W3CDTF">2021-04-28T17:57:25Z</dcterms:modified>
</cp:coreProperties>
</file>